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93" r:id="rId2"/>
    <p:sldId id="461" r:id="rId3"/>
    <p:sldId id="473" r:id="rId4"/>
    <p:sldId id="471" r:id="rId5"/>
    <p:sldId id="475" r:id="rId6"/>
    <p:sldId id="488" r:id="rId7"/>
    <p:sldId id="490" r:id="rId8"/>
    <p:sldId id="478" r:id="rId9"/>
    <p:sldId id="485" r:id="rId10"/>
    <p:sldId id="483" r:id="rId11"/>
    <p:sldId id="486" r:id="rId12"/>
    <p:sldId id="487" r:id="rId13"/>
    <p:sldId id="476" r:id="rId14"/>
    <p:sldId id="489" r:id="rId15"/>
    <p:sldId id="49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F77F2B"/>
    <a:srgbClr val="F7832D"/>
    <a:srgbClr val="8AB49D"/>
    <a:srgbClr val="D9D9D9"/>
    <a:srgbClr val="EFAD0C"/>
    <a:srgbClr val="107C41"/>
    <a:srgbClr val="D3D3D3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8" autoAdjust="0"/>
    <p:restoredTop sz="84417" autoAdjust="0"/>
  </p:normalViewPr>
  <p:slideViewPr>
    <p:cSldViewPr snapToGrid="0">
      <p:cViewPr varScale="1">
        <p:scale>
          <a:sx n="100" d="100"/>
          <a:sy n="100" d="100"/>
        </p:scale>
        <p:origin x="39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带宽成本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62-4244-8205-303538531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876980671"/>
        <c:axId val="1876982335"/>
      </c:barChart>
      <c:catAx>
        <c:axId val="18769806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6982335"/>
        <c:crosses val="autoZero"/>
        <c:auto val="1"/>
        <c:lblAlgn val="ctr"/>
        <c:lblOffset val="100"/>
        <c:noMultiLvlLbl val="0"/>
      </c:catAx>
      <c:valAx>
        <c:axId val="187698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6980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D3-4760-9172-BF6A029CA1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6</c:v>
                </c:pt>
                <c:pt idx="2">
                  <c:v>11</c:v>
                </c:pt>
                <c:pt idx="3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D3-4760-9172-BF6A029CA1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5912319"/>
        <c:axId val="1875911487"/>
      </c:lineChart>
      <c:catAx>
        <c:axId val="1875912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5911487"/>
        <c:crosses val="autoZero"/>
        <c:auto val="1"/>
        <c:lblAlgn val="ctr"/>
        <c:lblOffset val="100"/>
        <c:noMultiLvlLbl val="0"/>
      </c:catAx>
      <c:valAx>
        <c:axId val="1875911487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5912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4B107-2717-4B5B-AC68-256513A9557A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011F7-D392-4763-AD99-380A8325DA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04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68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451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40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285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157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445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71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PingFang SC"/>
              </a:rPr>
              <a:t>近年来，随着</a:t>
            </a:r>
            <a:r>
              <a:rPr lang="en-US" altLang="zh-CN" b="0" i="0" dirty="0">
                <a:effectLst/>
                <a:latin typeface="PingFang SC"/>
              </a:rPr>
              <a:t>Web</a:t>
            </a:r>
            <a:r>
              <a:rPr lang="zh-CN" altLang="en-US" b="0" i="0" dirty="0">
                <a:effectLst/>
                <a:latin typeface="PingFang SC"/>
              </a:rPr>
              <a:t>应用平台的专业度不断提升，更多企业开始采用</a:t>
            </a:r>
            <a:r>
              <a:rPr lang="en-US" altLang="zh-CN" b="0" i="0" dirty="0">
                <a:effectLst/>
                <a:latin typeface="PingFang SC"/>
              </a:rPr>
              <a:t>Web</a:t>
            </a:r>
            <a:r>
              <a:rPr lang="zh-CN" altLang="en-US" b="0" i="0" dirty="0">
                <a:effectLst/>
                <a:latin typeface="PingFang SC"/>
              </a:rPr>
              <a:t>平台统一管理数据，以满足更多场景的需要。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93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56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0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96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43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521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91B29-5290-324F-819C-1DB0147C32B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37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C4954-19F3-598D-21D1-8822F1790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D426A2-D947-73AB-CFF4-43F7D61D4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97FC5-56C8-D469-D666-0BB64D1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33139E-DE61-2B88-B7AE-D1F3EDAE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0F203-37B7-F0E7-647A-46D3EA2D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4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62E13-23B0-9066-1FC5-8F73C206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86983A-ECA9-6EFA-259F-B1E4F9E56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9B44B0-BE34-928C-8F5B-3572E6C34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F3EB5-F6A4-B500-3279-7BD03B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18730-71A8-4399-FDED-0EA5B11C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84911F-B366-59E3-348D-F23F8DCC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72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385EA-7F6A-8029-1472-266B6084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360DC-3A2B-986B-7FA1-EBE0BC44C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8B5FA-5F2F-D8ED-0194-449B5F8B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1C23E-01C7-D6FD-958D-3536132A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80C1E-BD76-57E4-F0D7-E202203E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493DA9-D2CF-5A3E-3066-8E2DD7294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D0E65-76A8-45DA-C953-248A36778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73540D-098B-195C-84C2-09EA7D0A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DF2C7-BCCD-7DC6-138F-07B8834A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ADBFD-E87C-0ACE-1D2E-66392667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372088-48EF-4463-A385-A7874203473D}"/>
              </a:ext>
            </a:extLst>
          </p:cNvPr>
          <p:cNvSpPr/>
          <p:nvPr userDrawn="1"/>
        </p:nvSpPr>
        <p:spPr>
          <a:xfrm>
            <a:off x="0" y="243840"/>
            <a:ext cx="365760" cy="583996"/>
          </a:xfrm>
          <a:prstGeom prst="rect">
            <a:avLst/>
          </a:prstGeom>
          <a:solidFill>
            <a:srgbClr val="931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C89345-E454-4FA0-8A67-15E9475586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243840"/>
            <a:ext cx="583996" cy="583996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0CC993C-A731-448E-B096-627A27B6D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236" y="243841"/>
            <a:ext cx="11465764" cy="58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 b="0" i="0" spc="300">
                <a:solidFill>
                  <a:srgbClr val="9317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标题标题标题标题标题标题标题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6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5B797-2747-E5C2-326B-7C218729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6CA6A-1C01-447E-DF91-E7C0F00D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ECD9B4-0790-5A8D-92B0-1C63BEBC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92F7E-5037-2F8E-F9F4-8882B39A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FCBD7-2D1B-8431-B116-D4990E31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11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C8C01-8972-E861-AB1E-A774E2CC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C9294-4B3A-8487-B11E-D207A8D6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89380-0AD2-8B29-D2B3-4C70CA4F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2AA9C-02E9-1E48-80A8-A3D907B7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DEBD4-3470-F21F-5E5D-C2086FA5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4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0880C-03D8-282E-3328-8DFBDBA4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0D66-9851-9527-4FB5-59C8C7E2D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B4F796-FCD2-E703-BCE0-6D72393B5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9B651-8279-8061-1FB0-65DBE1CA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E8DE5E-FA68-27C0-8218-2FFAD6E2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1B380A-729E-5A72-E8FE-71D1012B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3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03F54-BABF-6325-3430-F3FF9061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C2D58D-87A1-CB5C-F36C-FA4ED0532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B5C406-99D4-CBAC-4CAA-6E928284A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5945E1-3E5E-86C3-E412-9056CE7EA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A2DBAA-2B55-7655-5EBD-56D0F7F02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9A64A-3D6C-C6AE-E2D2-7451A193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985A6D-564D-5E65-41A0-F7FF8185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154DB6-719E-99FE-88AE-9F9C62ED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0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D3FB2-7A09-4D1F-6E4A-B5599595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A95E02-42B9-6A67-3727-F8537536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AAD016-C311-A7E6-DEBF-82229573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42595B-1852-538D-4124-FF001B74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03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985CFE-72F9-A7F4-7600-4B0B5055E7AE}"/>
              </a:ext>
            </a:extLst>
          </p:cNvPr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3F90AE-9314-FC4C-B73C-3BE714EF3F20}"/>
              </a:ext>
            </a:extLst>
          </p:cNvPr>
          <p:cNvSpPr/>
          <p:nvPr userDrawn="1"/>
        </p:nvSpPr>
        <p:spPr>
          <a:xfrm>
            <a:off x="0" y="0"/>
            <a:ext cx="12206292" cy="6858000"/>
          </a:xfrm>
          <a:prstGeom prst="rect">
            <a:avLst/>
          </a:prstGeom>
          <a:solidFill>
            <a:srgbClr val="D3D3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4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985CFE-72F9-A7F4-7600-4B0B5055E7AE}"/>
              </a:ext>
            </a:extLst>
          </p:cNvPr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3F90AE-9314-FC4C-B73C-3BE714EF3F20}"/>
              </a:ext>
            </a:extLst>
          </p:cNvPr>
          <p:cNvSpPr/>
          <p:nvPr userDrawn="1"/>
        </p:nvSpPr>
        <p:spPr>
          <a:xfrm>
            <a:off x="0" y="0"/>
            <a:ext cx="12206292" cy="6858000"/>
          </a:xfrm>
          <a:prstGeom prst="rect">
            <a:avLst/>
          </a:prstGeom>
          <a:solidFill>
            <a:srgbClr val="D3D3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4BC75387-A890-B4E1-7AB3-9B9A71986F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553" y="-55472"/>
            <a:ext cx="1296593" cy="391004"/>
          </a:xfrm>
          <a:prstGeom prst="rect">
            <a:avLst/>
          </a:prstGeom>
        </p:spPr>
      </p:pic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C1E063E6-0133-3578-8AC1-35579DCDDF58}"/>
              </a:ext>
            </a:extLst>
          </p:cNvPr>
          <p:cNvSpPr/>
          <p:nvPr userDrawn="1"/>
        </p:nvSpPr>
        <p:spPr>
          <a:xfrm>
            <a:off x="4377509" y="0"/>
            <a:ext cx="3591209" cy="860956"/>
          </a:xfrm>
          <a:custGeom>
            <a:avLst/>
            <a:gdLst>
              <a:gd name="connsiteX0" fmla="*/ 0 w 3591209"/>
              <a:gd name="connsiteY0" fmla="*/ 0 h 860956"/>
              <a:gd name="connsiteX1" fmla="*/ 3591209 w 3591209"/>
              <a:gd name="connsiteY1" fmla="*/ 0 h 860956"/>
              <a:gd name="connsiteX2" fmla="*/ 3591209 w 3591209"/>
              <a:gd name="connsiteY2" fmla="*/ 668410 h 860956"/>
              <a:gd name="connsiteX3" fmla="*/ 3398663 w 3591209"/>
              <a:gd name="connsiteY3" fmla="*/ 860956 h 860956"/>
              <a:gd name="connsiteX4" fmla="*/ 192546 w 3591209"/>
              <a:gd name="connsiteY4" fmla="*/ 860956 h 860956"/>
              <a:gd name="connsiteX5" fmla="*/ 0 w 3591209"/>
              <a:gd name="connsiteY5" fmla="*/ 668410 h 860956"/>
              <a:gd name="connsiteX6" fmla="*/ 0 w 3591209"/>
              <a:gd name="connsiteY6" fmla="*/ 0 h 86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1209" h="860956">
                <a:moveTo>
                  <a:pt x="0" y="0"/>
                </a:moveTo>
                <a:lnTo>
                  <a:pt x="3591209" y="0"/>
                </a:lnTo>
                <a:lnTo>
                  <a:pt x="3591209" y="668410"/>
                </a:lnTo>
                <a:cubicBezTo>
                  <a:pt x="3591209" y="774750"/>
                  <a:pt x="3505004" y="860956"/>
                  <a:pt x="3398663" y="860956"/>
                </a:cubicBezTo>
                <a:lnTo>
                  <a:pt x="192546" y="860956"/>
                </a:lnTo>
                <a:cubicBezTo>
                  <a:pt x="86206" y="860956"/>
                  <a:pt x="0" y="774750"/>
                  <a:pt x="0" y="668410"/>
                </a:cubicBezTo>
                <a:lnTo>
                  <a:pt x="0" y="0"/>
                </a:lnTo>
                <a:close/>
              </a:path>
            </a:pathLst>
          </a:custGeom>
          <a:solidFill>
            <a:srgbClr val="931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9EA67-75BA-2DD3-8483-6006A0AFB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82" y="127449"/>
            <a:ext cx="3075862" cy="623753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FBDD0F-191F-8D5D-A744-ED5EFCB50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846" y="2926288"/>
            <a:ext cx="10050533" cy="670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200" b="0" spc="600">
                <a:solidFill>
                  <a:srgbClr val="9317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章节标题章节标题章节标题章节标题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1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03378-2FCC-CEF3-2E68-76BA25A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92F17-6735-FF84-7037-92F4CDFA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9983BC-336C-5251-142C-DB417307C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44099-6891-8CBC-FB41-CAB7B924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7201D2-9960-2630-2932-E05ECF12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2ED3D2-2FDD-39F6-C072-1107D83E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0DDDF1A-9303-2801-A905-E89D8AB8E7BD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99783C-CBD1-5815-6A92-EBA56769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9A3A0F-E088-BC49-E571-145997DAE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C34E3-25C3-08D5-358E-D5D771FF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D4FD5-A087-4FA3-80F6-991150A4DE34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8C056-07E9-5BF5-5AA5-8C13428D8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FCC94-F458-FDDE-DA1C-79B91A14A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E2E51-68C4-4EE5-8AD4-DFA7BD007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85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10" Type="http://schemas.openxmlformats.org/officeDocument/2006/relationships/image" Target="../media/image32.gif"/><Relationship Id="rId4" Type="http://schemas.openxmlformats.org/officeDocument/2006/relationships/image" Target="../media/image16.png"/><Relationship Id="rId9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gif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9.gif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6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07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亮着屏幕的电脑绘图&#10;&#10;描述已自动生成">
            <a:extLst>
              <a:ext uri="{FF2B5EF4-FFF2-40B4-BE49-F238E27FC236}">
                <a16:creationId xmlns:a16="http://schemas.microsoft.com/office/drawing/2014/main" id="{1DCB1652-46D8-3B7D-ADA9-439066DA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" y="64062"/>
            <a:ext cx="7410730" cy="55747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4710E5-FD81-8536-494A-1FFA3138A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838" y="459683"/>
            <a:ext cx="6547732" cy="3711353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EDC9B0D-712C-E1A6-6DE4-B508A19A5949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SpreadJS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具备纯前端文件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I/O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能力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F0550C5-6393-F8CC-9F11-6ECA5896EB69}"/>
              </a:ext>
            </a:extLst>
          </p:cNvPr>
          <p:cNvSpPr/>
          <p:nvPr/>
        </p:nvSpPr>
        <p:spPr>
          <a:xfrm>
            <a:off x="8107682" y="1346437"/>
            <a:ext cx="3834935" cy="715119"/>
          </a:xfrm>
          <a:prstGeom prst="wedgeRoundRectCallout">
            <a:avLst>
              <a:gd name="adj1" fmla="val -71051"/>
              <a:gd name="adj2" fmla="val 114976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SpreadJS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将本地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Excel</a:t>
            </a:r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导入浏览器</a:t>
            </a:r>
          </a:p>
        </p:txBody>
      </p:sp>
    </p:spTree>
    <p:extLst>
      <p:ext uri="{BB962C8B-B14F-4D97-AF65-F5344CB8AC3E}">
        <p14:creationId xmlns:p14="http://schemas.microsoft.com/office/powerpoint/2010/main" val="96603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亮着屏幕的电脑绘图&#10;&#10;描述已自动生成">
            <a:extLst>
              <a:ext uri="{FF2B5EF4-FFF2-40B4-BE49-F238E27FC236}">
                <a16:creationId xmlns:a16="http://schemas.microsoft.com/office/drawing/2014/main" id="{1DCB1652-46D8-3B7D-ADA9-439066DA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" y="64062"/>
            <a:ext cx="7410730" cy="55747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4710E5-FD81-8536-494A-1FFA3138A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365" y="465224"/>
            <a:ext cx="6549202" cy="3711353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EDC9B0D-712C-E1A6-6DE4-B508A19A5949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让系统能够实现前端解析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</a:t>
            </a:r>
            <a:endParaRPr lang="zh-CN" altLang="en-US" sz="2400" b="1" dirty="0">
              <a:solidFill>
                <a:srgbClr val="EFAD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F0550C5-6393-F8CC-9F11-6ECA5896EB69}"/>
              </a:ext>
            </a:extLst>
          </p:cNvPr>
          <p:cNvSpPr/>
          <p:nvPr/>
        </p:nvSpPr>
        <p:spPr>
          <a:xfrm>
            <a:off x="8140933" y="742969"/>
            <a:ext cx="3834935" cy="715119"/>
          </a:xfrm>
          <a:prstGeom prst="wedgeRoundRectCallout">
            <a:avLst>
              <a:gd name="adj1" fmla="val -71051"/>
              <a:gd name="adj2" fmla="val 114976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将 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Excel </a:t>
            </a:r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解析为结构化数据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BDB0142-91B6-8935-544F-47718BB0B48E}"/>
              </a:ext>
            </a:extLst>
          </p:cNvPr>
          <p:cNvGrpSpPr/>
          <p:nvPr/>
        </p:nvGrpSpPr>
        <p:grpSpPr>
          <a:xfrm>
            <a:off x="6813142" y="1867771"/>
            <a:ext cx="5009792" cy="3915423"/>
            <a:chOff x="6813142" y="1867771"/>
            <a:chExt cx="5009792" cy="39154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6F695EC-FDD8-C470-C9CB-D0FE41F1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" t="138" r="39993" b="-138"/>
            <a:stretch/>
          </p:blipFill>
          <p:spPr>
            <a:xfrm>
              <a:off x="8498465" y="1867771"/>
              <a:ext cx="3324469" cy="3915423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77895C1E-EE0A-2C44-61F2-21365FDBC0B3}"/>
                </a:ext>
              </a:extLst>
            </p:cNvPr>
            <p:cNvSpPr/>
            <p:nvPr/>
          </p:nvSpPr>
          <p:spPr>
            <a:xfrm rot="1171134">
              <a:off x="6813142" y="3136900"/>
              <a:ext cx="1231900" cy="406400"/>
            </a:xfrm>
            <a:prstGeom prst="rightArrow">
              <a:avLst/>
            </a:prstGeom>
            <a:solidFill>
              <a:srgbClr val="8AB49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7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DE12CBA6-AE2D-7691-9D82-F68958D1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3" y="2969522"/>
            <a:ext cx="2019301" cy="2019301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A8D7962-6EF6-BA6A-5763-935BEEB4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7163" y="3056800"/>
            <a:ext cx="1844744" cy="1844744"/>
          </a:xfrm>
          <a:prstGeom prst="rect">
            <a:avLst/>
          </a:prstGeom>
        </p:spPr>
      </p:pic>
      <p:pic>
        <p:nvPicPr>
          <p:cNvPr id="6" name="图片 5" descr="亮着屏幕的电脑绘图&#10;&#10;描述已自动生成">
            <a:extLst>
              <a:ext uri="{FF2B5EF4-FFF2-40B4-BE49-F238E27FC236}">
                <a16:creationId xmlns:a16="http://schemas.microsoft.com/office/drawing/2014/main" id="{1DCB1652-46D8-3B7D-ADA9-439066DA4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151" y="222249"/>
            <a:ext cx="6820598" cy="51308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CF8FEE-9A46-B4FA-D765-2CE033F69C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44291" y="598257"/>
            <a:ext cx="6025542" cy="3380916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0D42A907-553E-132D-D318-3EF42326B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337" y="3175037"/>
            <a:ext cx="1608270" cy="1608270"/>
          </a:xfrm>
          <a:prstGeom prst="rect">
            <a:avLst/>
          </a:prstGeom>
        </p:spPr>
      </p:pic>
      <p:pic>
        <p:nvPicPr>
          <p:cNvPr id="16" name="图片 15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2CAEBCAA-E770-3FBC-942E-B4BBDD620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85" y="598257"/>
            <a:ext cx="6025542" cy="3380916"/>
          </a:xfrm>
          <a:prstGeom prst="rect">
            <a:avLst/>
          </a:prstGeom>
        </p:spPr>
      </p:pic>
      <p:pic>
        <p:nvPicPr>
          <p:cNvPr id="14" name="图片 13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7CF95D40-8F65-F868-8126-D3613477C2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85" y="598257"/>
            <a:ext cx="6025542" cy="3380916"/>
          </a:xfrm>
          <a:prstGeom prst="rect">
            <a:avLst/>
          </a:prstGeom>
        </p:spPr>
      </p:pic>
      <p:pic>
        <p:nvPicPr>
          <p:cNvPr id="17" name="图片 16" descr="图标&#10;&#10;描述已自动生成">
            <a:extLst>
              <a:ext uri="{FF2B5EF4-FFF2-40B4-BE49-F238E27FC236}">
                <a16:creationId xmlns:a16="http://schemas.microsoft.com/office/drawing/2014/main" id="{F46996F8-0B35-5147-74CC-767497B18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3" y="3166839"/>
            <a:ext cx="1608270" cy="160827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685452A0-E372-75E8-3E3B-CC5AD800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21" y="2969522"/>
            <a:ext cx="2019301" cy="2019301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8EA5011-8F61-0886-8089-41E7C30D4C41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除了能在浏览器端解析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</a:t>
            </a:r>
            <a:endParaRPr lang="zh-CN" altLang="en-US" sz="2400" b="1" dirty="0">
              <a:solidFill>
                <a:srgbClr val="EFAD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2302D02-6D08-9FFA-2B85-BA365ED1AAD8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SpreadJS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还支持前端打印和预览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EF00331-B708-30B2-1289-2A47064F15D6}"/>
              </a:ext>
            </a:extLst>
          </p:cNvPr>
          <p:cNvSpPr/>
          <p:nvPr/>
        </p:nvSpPr>
        <p:spPr>
          <a:xfrm>
            <a:off x="5845907" y="5876276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以及前端导出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PDF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420596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40691 -0.246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9" y="-123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9 0.24652 L 3.125E-6 3.703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9" y="-123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98397" y="16743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33512" y="597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5387 0.246494 E" pathEditMode="relative" ptsTypes="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387 -0.246494 L 0 0 E" pathEditMode="relative" ptsTypes="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0615" y="54563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326633" y="18327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0.81718 0.0032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9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40964 -0.2453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122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64 0.24537 L 3.125E-6 3.7037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122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74660" y="210221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26691" y="4756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9714 0.246494 E" pathEditMode="relative" ptsTypes="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76 -0.24652 L -3.33333E-6 -4.0740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1231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3512" y="59726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298397" y="16743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81367 -4.07407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99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1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48424F-16B8-ABDA-5A10-13E6A3A63AD4}"/>
              </a:ext>
            </a:extLst>
          </p:cNvPr>
          <p:cNvSpPr/>
          <p:nvPr/>
        </p:nvSpPr>
        <p:spPr>
          <a:xfrm>
            <a:off x="7121834" y="1460503"/>
            <a:ext cx="4257366" cy="3458207"/>
          </a:xfrm>
          <a:prstGeom prst="roundRect">
            <a:avLst>
              <a:gd name="adj" fmla="val 9240"/>
            </a:avLst>
          </a:prstGeom>
          <a:solidFill>
            <a:srgbClr val="107C4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亮着屏幕的电脑绘图&#10;&#10;描述已自动生成">
            <a:extLst>
              <a:ext uri="{FF2B5EF4-FFF2-40B4-BE49-F238E27FC236}">
                <a16:creationId xmlns:a16="http://schemas.microsoft.com/office/drawing/2014/main" id="{1DCB1652-46D8-3B7D-ADA9-439066DA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20" y="2170529"/>
            <a:ext cx="2991950" cy="2250697"/>
          </a:xfrm>
          <a:prstGeom prst="rect">
            <a:avLst/>
          </a:prstGeom>
        </p:spPr>
      </p:pic>
      <p:pic>
        <p:nvPicPr>
          <p:cNvPr id="9" name="图形 8" descr="程序员">
            <a:extLst>
              <a:ext uri="{FF2B5EF4-FFF2-40B4-BE49-F238E27FC236}">
                <a16:creationId xmlns:a16="http://schemas.microsoft.com/office/drawing/2014/main" id="{9A3EE93B-F25B-406D-DFD6-556F631D4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869" y="4634760"/>
            <a:ext cx="1759054" cy="1757332"/>
          </a:xfrm>
          <a:prstGeom prst="rect">
            <a:avLst/>
          </a:prstGeom>
        </p:spPr>
      </p:pic>
      <p:cxnSp>
        <p:nvCxnSpPr>
          <p:cNvPr id="10" name="肘形连接符 26">
            <a:extLst>
              <a:ext uri="{FF2B5EF4-FFF2-40B4-BE49-F238E27FC236}">
                <a16:creationId xmlns:a16="http://schemas.microsoft.com/office/drawing/2014/main" id="{25FEA489-5BB6-A7BF-20C6-BD6E50B0E6DB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rot="10800000">
            <a:off x="2171421" y="3295878"/>
            <a:ext cx="616449" cy="2217548"/>
          </a:xfrm>
          <a:prstGeom prst="bentConnector3">
            <a:avLst>
              <a:gd name="adj1" fmla="val 21743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27">
            <a:extLst>
              <a:ext uri="{FF2B5EF4-FFF2-40B4-BE49-F238E27FC236}">
                <a16:creationId xmlns:a16="http://schemas.microsoft.com/office/drawing/2014/main" id="{30EC0185-1165-CD14-298E-18A27F9CF9C3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H="1">
            <a:off x="4546923" y="3295878"/>
            <a:ext cx="616447" cy="2217548"/>
          </a:xfrm>
          <a:prstGeom prst="bentConnector3">
            <a:avLst>
              <a:gd name="adj1" fmla="val -10713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2929B10-DD21-3578-A06D-F7E39505B2CC}"/>
              </a:ext>
            </a:extLst>
          </p:cNvPr>
          <p:cNvGrpSpPr/>
          <p:nvPr/>
        </p:nvGrpSpPr>
        <p:grpSpPr>
          <a:xfrm>
            <a:off x="1863424" y="561163"/>
            <a:ext cx="1396433" cy="1661106"/>
            <a:chOff x="13062419" y="1969131"/>
            <a:chExt cx="2077368" cy="256169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7443169-13EA-6B07-BB62-68BB0AA7BA4A}"/>
                </a:ext>
              </a:extLst>
            </p:cNvPr>
            <p:cNvGrpSpPr/>
            <p:nvPr/>
          </p:nvGrpSpPr>
          <p:grpSpPr>
            <a:xfrm>
              <a:off x="13062419" y="2414512"/>
              <a:ext cx="1341351" cy="2116315"/>
              <a:chOff x="13062419" y="2414512"/>
              <a:chExt cx="1341351" cy="2116315"/>
            </a:xfrm>
          </p:grpSpPr>
          <p:pic>
            <p:nvPicPr>
              <p:cNvPr id="45" name="图形 44">
                <a:extLst>
                  <a:ext uri="{FF2B5EF4-FFF2-40B4-BE49-F238E27FC236}">
                    <a16:creationId xmlns:a16="http://schemas.microsoft.com/office/drawing/2014/main" id="{0175BDC7-BA8E-8F21-54B1-6B26C8DE1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062419" y="2414512"/>
                <a:ext cx="882062" cy="914399"/>
              </a:xfrm>
              <a:prstGeom prst="rect">
                <a:avLst/>
              </a:prstGeom>
            </p:spPr>
          </p:pic>
          <p:cxnSp>
            <p:nvCxnSpPr>
              <p:cNvPr id="46" name="直线箭头连接符 38">
                <a:extLst>
                  <a:ext uri="{FF2B5EF4-FFF2-40B4-BE49-F238E27FC236}">
                    <a16:creationId xmlns:a16="http://schemas.microsoft.com/office/drawing/2014/main" id="{BE21DB2B-9848-BB34-E215-75D9C3677DA6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 flipH="1" flipV="1">
                <a:off x="13503450" y="3328912"/>
                <a:ext cx="900320" cy="1201915"/>
              </a:xfrm>
              <a:prstGeom prst="straightConnector1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FD39993-9A24-7D85-5607-579A6A13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39468" y="1969131"/>
              <a:ext cx="900319" cy="933326"/>
            </a:xfrm>
            <a:prstGeom prst="rect">
              <a:avLst/>
            </a:prstGeom>
          </p:spPr>
        </p:pic>
        <p:cxnSp>
          <p:nvCxnSpPr>
            <p:cNvPr id="44" name="直线箭头连接符 35">
              <a:extLst>
                <a:ext uri="{FF2B5EF4-FFF2-40B4-BE49-F238E27FC236}">
                  <a16:creationId xmlns:a16="http://schemas.microsoft.com/office/drawing/2014/main" id="{AC74F102-F87E-23E5-DE65-88FFF02FB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17851" y="3059179"/>
              <a:ext cx="142980" cy="1471648"/>
            </a:xfrm>
            <a:prstGeom prst="straightConnector1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4B783C6-3994-9DE0-5725-35A0CA4A40AF}"/>
              </a:ext>
            </a:extLst>
          </p:cNvPr>
          <p:cNvGrpSpPr/>
          <p:nvPr/>
        </p:nvGrpSpPr>
        <p:grpSpPr>
          <a:xfrm>
            <a:off x="5137120" y="324885"/>
            <a:ext cx="1826167" cy="1949405"/>
            <a:chOff x="5920477" y="664315"/>
            <a:chExt cx="1826167" cy="1949405"/>
          </a:xfrm>
        </p:grpSpPr>
        <p:pic>
          <p:nvPicPr>
            <p:cNvPr id="48" name="图形 47" descr="云计算">
              <a:extLst>
                <a:ext uri="{FF2B5EF4-FFF2-40B4-BE49-F238E27FC236}">
                  <a16:creationId xmlns:a16="http://schemas.microsoft.com/office/drawing/2014/main" id="{E5263D03-2118-8682-E235-FBE2EEE0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60083" y="882289"/>
              <a:ext cx="986561" cy="986561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14AD7B-6744-86F0-7CAE-F0676909D941}"/>
                </a:ext>
              </a:extLst>
            </p:cNvPr>
            <p:cNvSpPr txBox="1"/>
            <p:nvPr/>
          </p:nvSpPr>
          <p:spPr>
            <a:xfrm>
              <a:off x="6422480" y="664315"/>
              <a:ext cx="534971" cy="47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后端服务</a:t>
              </a:r>
            </a:p>
          </p:txBody>
        </p:sp>
        <p:pic>
          <p:nvPicPr>
            <p:cNvPr id="50" name="图形 49" descr="最大化">
              <a:extLst>
                <a:ext uri="{FF2B5EF4-FFF2-40B4-BE49-F238E27FC236}">
                  <a16:creationId xmlns:a16="http://schemas.microsoft.com/office/drawing/2014/main" id="{0B179A2F-4DF2-17E2-8BB8-3F5D2EDE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20477" y="1835989"/>
              <a:ext cx="777732" cy="777731"/>
            </a:xfrm>
            <a:prstGeom prst="rect">
              <a:avLst/>
            </a:prstGeom>
          </p:spPr>
        </p:pic>
        <p:pic>
          <p:nvPicPr>
            <p:cNvPr id="51" name="图形 50" descr="禁止标志">
              <a:extLst>
                <a:ext uri="{FF2B5EF4-FFF2-40B4-BE49-F238E27FC236}">
                  <a16:creationId xmlns:a16="http://schemas.microsoft.com/office/drawing/2014/main" id="{F7DA3706-BA3B-3413-DC56-A8E7CE0C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88108" y="1815479"/>
              <a:ext cx="710101" cy="7101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BCF8FEE-9A46-B4FA-D765-2CE033F69C6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356192" y="2337787"/>
            <a:ext cx="2643188" cy="1483086"/>
          </a:xfrm>
          <a:prstGeom prst="rect">
            <a:avLst/>
          </a:prstGeom>
        </p:spPr>
      </p:pic>
      <p:sp>
        <p:nvSpPr>
          <p:cNvPr id="54" name="iśļiḋe">
            <a:extLst>
              <a:ext uri="{FF2B5EF4-FFF2-40B4-BE49-F238E27FC236}">
                <a16:creationId xmlns:a16="http://schemas.microsoft.com/office/drawing/2014/main" id="{A084AFFD-F3BA-FE21-EE47-62632EE7F358}"/>
              </a:ext>
            </a:extLst>
          </p:cNvPr>
          <p:cNvSpPr txBox="1"/>
          <p:nvPr/>
        </p:nvSpPr>
        <p:spPr>
          <a:xfrm>
            <a:off x="7376976" y="2435670"/>
            <a:ext cx="3878854" cy="2120902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在浏览中即可完成 </a:t>
            </a:r>
            <a:r>
              <a:rPr lang="en" altLang="zh-CN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Excel / CSV / JSON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等文件的导入导出</a:t>
            </a:r>
          </a:p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前端完成 </a:t>
            </a:r>
            <a:r>
              <a:rPr lang="en" altLang="zh-CN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PDF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导出、打印及预览</a:t>
            </a:r>
          </a:p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以上操作无需任何后台代码或者第三方组件支持</a:t>
            </a:r>
          </a:p>
        </p:txBody>
      </p:sp>
      <p:sp>
        <p:nvSpPr>
          <p:cNvPr id="56" name="îšliḍê">
            <a:extLst>
              <a:ext uri="{FF2B5EF4-FFF2-40B4-BE49-F238E27FC236}">
                <a16:creationId xmlns:a16="http://schemas.microsoft.com/office/drawing/2014/main" id="{617EB1CC-FC03-5E5C-481E-DF249CCD70A6}"/>
              </a:ext>
            </a:extLst>
          </p:cNvPr>
          <p:cNvSpPr/>
          <p:nvPr/>
        </p:nvSpPr>
        <p:spPr>
          <a:xfrm>
            <a:off x="7897085" y="1831099"/>
            <a:ext cx="3214341" cy="523220"/>
          </a:xfrm>
          <a:prstGeom prst="rect">
            <a:avLst/>
          </a:prstGeom>
        </p:spPr>
        <p:txBody>
          <a:bodyPr wrap="none" lIns="91440" tIns="45720" rIns="91440" bIns="4572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8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前端文件 </a:t>
            </a:r>
            <a:r>
              <a:rPr lang="en-US" altLang="zh-CN" sz="28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I/O </a:t>
            </a:r>
            <a:r>
              <a:rPr lang="zh-CN" altLang="en-US" sz="2800" b="1" i="0" spc="3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能力</a:t>
            </a:r>
          </a:p>
        </p:txBody>
      </p:sp>
      <p:sp>
        <p:nvSpPr>
          <p:cNvPr id="57" name="íšľíḋè">
            <a:extLst>
              <a:ext uri="{FF2B5EF4-FFF2-40B4-BE49-F238E27FC236}">
                <a16:creationId xmlns:a16="http://schemas.microsoft.com/office/drawing/2014/main" id="{90E5BB8A-1D4F-ED19-0EB7-A1CE2013AC43}"/>
              </a:ext>
            </a:extLst>
          </p:cNvPr>
          <p:cNvSpPr/>
          <p:nvPr/>
        </p:nvSpPr>
        <p:spPr bwMode="auto">
          <a:xfrm>
            <a:off x="7376976" y="1893562"/>
            <a:ext cx="335266" cy="328706"/>
          </a:xfrm>
          <a:custGeom>
            <a:avLst/>
            <a:gdLst>
              <a:gd name="connsiteX0" fmla="*/ 108326 w 582521"/>
              <a:gd name="connsiteY0" fmla="*/ 156191 h 578838"/>
              <a:gd name="connsiteX1" fmla="*/ 205174 w 582521"/>
              <a:gd name="connsiteY1" fmla="*/ 156191 h 578838"/>
              <a:gd name="connsiteX2" fmla="*/ 205174 w 582521"/>
              <a:gd name="connsiteY2" fmla="*/ 213499 h 578838"/>
              <a:gd name="connsiteX3" fmla="*/ 108326 w 582521"/>
              <a:gd name="connsiteY3" fmla="*/ 213499 h 578838"/>
              <a:gd name="connsiteX4" fmla="*/ 57391 w 582521"/>
              <a:gd name="connsiteY4" fmla="*/ 240720 h 578838"/>
              <a:gd name="connsiteX5" fmla="*/ 57391 w 582521"/>
              <a:gd name="connsiteY5" fmla="*/ 494309 h 578838"/>
              <a:gd name="connsiteX6" fmla="*/ 108326 w 582521"/>
              <a:gd name="connsiteY6" fmla="*/ 521530 h 578838"/>
              <a:gd name="connsiteX7" fmla="*/ 474195 w 582521"/>
              <a:gd name="connsiteY7" fmla="*/ 521530 h 578838"/>
              <a:gd name="connsiteX8" fmla="*/ 525130 w 582521"/>
              <a:gd name="connsiteY8" fmla="*/ 494309 h 578838"/>
              <a:gd name="connsiteX9" fmla="*/ 525130 w 582521"/>
              <a:gd name="connsiteY9" fmla="*/ 240720 h 578838"/>
              <a:gd name="connsiteX10" fmla="*/ 474195 w 582521"/>
              <a:gd name="connsiteY10" fmla="*/ 213499 h 578838"/>
              <a:gd name="connsiteX11" fmla="*/ 377347 w 582521"/>
              <a:gd name="connsiteY11" fmla="*/ 213499 h 578838"/>
              <a:gd name="connsiteX12" fmla="*/ 377347 w 582521"/>
              <a:gd name="connsiteY12" fmla="*/ 156191 h 578838"/>
              <a:gd name="connsiteX13" fmla="*/ 474195 w 582521"/>
              <a:gd name="connsiteY13" fmla="*/ 156191 h 578838"/>
              <a:gd name="connsiteX14" fmla="*/ 582521 w 582521"/>
              <a:gd name="connsiteY14" fmla="*/ 240720 h 578838"/>
              <a:gd name="connsiteX15" fmla="*/ 582521 w 582521"/>
              <a:gd name="connsiteY15" fmla="*/ 494309 h 578838"/>
              <a:gd name="connsiteX16" fmla="*/ 474195 w 582521"/>
              <a:gd name="connsiteY16" fmla="*/ 578838 h 578838"/>
              <a:gd name="connsiteX17" fmla="*/ 108326 w 582521"/>
              <a:gd name="connsiteY17" fmla="*/ 578838 h 578838"/>
              <a:gd name="connsiteX18" fmla="*/ 0 w 582521"/>
              <a:gd name="connsiteY18" fmla="*/ 494309 h 578838"/>
              <a:gd name="connsiteX19" fmla="*/ 0 w 582521"/>
              <a:gd name="connsiteY19" fmla="*/ 240720 h 578838"/>
              <a:gd name="connsiteX20" fmla="*/ 108326 w 582521"/>
              <a:gd name="connsiteY20" fmla="*/ 156191 h 578838"/>
              <a:gd name="connsiteX21" fmla="*/ 293430 w 582521"/>
              <a:gd name="connsiteY21" fmla="*/ 0 h 578838"/>
              <a:gd name="connsiteX22" fmla="*/ 322124 w 582521"/>
              <a:gd name="connsiteY22" fmla="*/ 28657 h 578838"/>
              <a:gd name="connsiteX23" fmla="*/ 322124 w 582521"/>
              <a:gd name="connsiteY23" fmla="*/ 138269 h 578838"/>
              <a:gd name="connsiteX24" fmla="*/ 322124 w 582521"/>
              <a:gd name="connsiteY24" fmla="*/ 195583 h 578838"/>
              <a:gd name="connsiteX25" fmla="*/ 322124 w 582521"/>
              <a:gd name="connsiteY25" fmla="*/ 320240 h 578838"/>
              <a:gd name="connsiteX26" fmla="*/ 357992 w 582521"/>
              <a:gd name="connsiteY26" fmla="*/ 283702 h 578838"/>
              <a:gd name="connsiteX27" fmla="*/ 378078 w 582521"/>
              <a:gd name="connsiteY27" fmla="*/ 275822 h 578838"/>
              <a:gd name="connsiteX28" fmla="*/ 398163 w 582521"/>
              <a:gd name="connsiteY28" fmla="*/ 283702 h 578838"/>
              <a:gd name="connsiteX29" fmla="*/ 398163 w 582521"/>
              <a:gd name="connsiteY29" fmla="*/ 324538 h 578838"/>
              <a:gd name="connsiteX30" fmla="*/ 312799 w 582521"/>
              <a:gd name="connsiteY30" fmla="*/ 409792 h 578838"/>
              <a:gd name="connsiteX31" fmla="*/ 292713 w 582521"/>
              <a:gd name="connsiteY31" fmla="*/ 418389 h 578838"/>
              <a:gd name="connsiteX32" fmla="*/ 291995 w 582521"/>
              <a:gd name="connsiteY32" fmla="*/ 418389 h 578838"/>
              <a:gd name="connsiteX33" fmla="*/ 271909 w 582521"/>
              <a:gd name="connsiteY33" fmla="*/ 409792 h 578838"/>
              <a:gd name="connsiteX34" fmla="*/ 185827 w 582521"/>
              <a:gd name="connsiteY34" fmla="*/ 324538 h 578838"/>
              <a:gd name="connsiteX35" fmla="*/ 185827 w 582521"/>
              <a:gd name="connsiteY35" fmla="*/ 283702 h 578838"/>
              <a:gd name="connsiteX36" fmla="*/ 206630 w 582521"/>
              <a:gd name="connsiteY36" fmla="*/ 275822 h 578838"/>
              <a:gd name="connsiteX37" fmla="*/ 226716 w 582521"/>
              <a:gd name="connsiteY37" fmla="*/ 283702 h 578838"/>
              <a:gd name="connsiteX38" fmla="*/ 264736 w 582521"/>
              <a:gd name="connsiteY38" fmla="*/ 321672 h 578838"/>
              <a:gd name="connsiteX39" fmla="*/ 264736 w 582521"/>
              <a:gd name="connsiteY39" fmla="*/ 195583 h 578838"/>
              <a:gd name="connsiteX40" fmla="*/ 264736 w 582521"/>
              <a:gd name="connsiteY40" fmla="*/ 138269 h 578838"/>
              <a:gd name="connsiteX41" fmla="*/ 264736 w 582521"/>
              <a:gd name="connsiteY41" fmla="*/ 28657 h 578838"/>
              <a:gd name="connsiteX42" fmla="*/ 293430 w 582521"/>
              <a:gd name="connsiteY42" fmla="*/ 0 h 57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2521" h="578838">
                <a:moveTo>
                  <a:pt x="108326" y="156191"/>
                </a:moveTo>
                <a:lnTo>
                  <a:pt x="205174" y="156191"/>
                </a:lnTo>
                <a:lnTo>
                  <a:pt x="205174" y="213499"/>
                </a:lnTo>
                <a:lnTo>
                  <a:pt x="108326" y="213499"/>
                </a:lnTo>
                <a:cubicBezTo>
                  <a:pt x="79630" y="213499"/>
                  <a:pt x="57391" y="227826"/>
                  <a:pt x="57391" y="240720"/>
                </a:cubicBezTo>
                <a:lnTo>
                  <a:pt x="57391" y="494309"/>
                </a:lnTo>
                <a:cubicBezTo>
                  <a:pt x="57391" y="507203"/>
                  <a:pt x="79630" y="521530"/>
                  <a:pt x="108326" y="521530"/>
                </a:cubicBezTo>
                <a:lnTo>
                  <a:pt x="474195" y="521530"/>
                </a:lnTo>
                <a:cubicBezTo>
                  <a:pt x="502891" y="521530"/>
                  <a:pt x="525130" y="507203"/>
                  <a:pt x="525130" y="494309"/>
                </a:cubicBezTo>
                <a:lnTo>
                  <a:pt x="525130" y="240720"/>
                </a:lnTo>
                <a:cubicBezTo>
                  <a:pt x="525130" y="227826"/>
                  <a:pt x="502891" y="213499"/>
                  <a:pt x="474195" y="213499"/>
                </a:cubicBezTo>
                <a:lnTo>
                  <a:pt x="377347" y="213499"/>
                </a:lnTo>
                <a:lnTo>
                  <a:pt x="377347" y="156191"/>
                </a:lnTo>
                <a:lnTo>
                  <a:pt x="474195" y="156191"/>
                </a:lnTo>
                <a:cubicBezTo>
                  <a:pt x="535173" y="156191"/>
                  <a:pt x="582521" y="192725"/>
                  <a:pt x="582521" y="240720"/>
                </a:cubicBezTo>
                <a:lnTo>
                  <a:pt x="582521" y="494309"/>
                </a:lnTo>
                <a:cubicBezTo>
                  <a:pt x="582521" y="542304"/>
                  <a:pt x="535173" y="578838"/>
                  <a:pt x="474195" y="578838"/>
                </a:cubicBezTo>
                <a:lnTo>
                  <a:pt x="108326" y="578838"/>
                </a:lnTo>
                <a:cubicBezTo>
                  <a:pt x="47348" y="578838"/>
                  <a:pt x="0" y="542304"/>
                  <a:pt x="0" y="494309"/>
                </a:cubicBezTo>
                <a:lnTo>
                  <a:pt x="0" y="240720"/>
                </a:lnTo>
                <a:cubicBezTo>
                  <a:pt x="0" y="192725"/>
                  <a:pt x="47348" y="156191"/>
                  <a:pt x="108326" y="156191"/>
                </a:cubicBezTo>
                <a:close/>
                <a:moveTo>
                  <a:pt x="293430" y="0"/>
                </a:moveTo>
                <a:cubicBezTo>
                  <a:pt x="309212" y="0"/>
                  <a:pt x="322124" y="12179"/>
                  <a:pt x="322124" y="28657"/>
                </a:cubicBezTo>
                <a:lnTo>
                  <a:pt x="322124" y="138269"/>
                </a:lnTo>
                <a:lnTo>
                  <a:pt x="322124" y="195583"/>
                </a:lnTo>
                <a:lnTo>
                  <a:pt x="322124" y="320240"/>
                </a:lnTo>
                <a:lnTo>
                  <a:pt x="357992" y="283702"/>
                </a:lnTo>
                <a:cubicBezTo>
                  <a:pt x="363731" y="278687"/>
                  <a:pt x="370904" y="275822"/>
                  <a:pt x="378078" y="275822"/>
                </a:cubicBezTo>
                <a:cubicBezTo>
                  <a:pt x="385251" y="275822"/>
                  <a:pt x="393142" y="278687"/>
                  <a:pt x="398163" y="283702"/>
                </a:cubicBezTo>
                <a:cubicBezTo>
                  <a:pt x="409641" y="295165"/>
                  <a:pt x="409641" y="313075"/>
                  <a:pt x="398163" y="324538"/>
                </a:cubicBezTo>
                <a:lnTo>
                  <a:pt x="312799" y="409792"/>
                </a:lnTo>
                <a:cubicBezTo>
                  <a:pt x="307060" y="415523"/>
                  <a:pt x="299886" y="418389"/>
                  <a:pt x="292713" y="418389"/>
                </a:cubicBezTo>
                <a:lnTo>
                  <a:pt x="291995" y="418389"/>
                </a:lnTo>
                <a:cubicBezTo>
                  <a:pt x="284822" y="418389"/>
                  <a:pt x="277648" y="415523"/>
                  <a:pt x="271909" y="409792"/>
                </a:cubicBezTo>
                <a:lnTo>
                  <a:pt x="185827" y="324538"/>
                </a:lnTo>
                <a:cubicBezTo>
                  <a:pt x="175067" y="313075"/>
                  <a:pt x="175067" y="295165"/>
                  <a:pt x="185827" y="283702"/>
                </a:cubicBezTo>
                <a:cubicBezTo>
                  <a:pt x="191566" y="278687"/>
                  <a:pt x="198740" y="275822"/>
                  <a:pt x="206630" y="275822"/>
                </a:cubicBezTo>
                <a:cubicBezTo>
                  <a:pt x="213804" y="275822"/>
                  <a:pt x="220978" y="278687"/>
                  <a:pt x="226716" y="283702"/>
                </a:cubicBezTo>
                <a:lnTo>
                  <a:pt x="264736" y="321672"/>
                </a:lnTo>
                <a:lnTo>
                  <a:pt x="264736" y="195583"/>
                </a:lnTo>
                <a:lnTo>
                  <a:pt x="264736" y="138269"/>
                </a:lnTo>
                <a:lnTo>
                  <a:pt x="264736" y="28657"/>
                </a:lnTo>
                <a:cubicBezTo>
                  <a:pt x="264736" y="12179"/>
                  <a:pt x="277648" y="0"/>
                  <a:pt x="29343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58" name="直线连接符 19">
            <a:extLst>
              <a:ext uri="{FF2B5EF4-FFF2-40B4-BE49-F238E27FC236}">
                <a16:creationId xmlns:a16="http://schemas.microsoft.com/office/drawing/2014/main" id="{C1EEE3AC-E177-E72D-C7D5-EF14868E9CCA}"/>
              </a:ext>
            </a:extLst>
          </p:cNvPr>
          <p:cNvCxnSpPr>
            <a:cxnSpLocks/>
          </p:cNvCxnSpPr>
          <p:nvPr/>
        </p:nvCxnSpPr>
        <p:spPr>
          <a:xfrm>
            <a:off x="7376976" y="2428552"/>
            <a:ext cx="377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E3B38277-2242-A069-0733-44DF298B5114}"/>
              </a:ext>
            </a:extLst>
          </p:cNvPr>
          <p:cNvSpPr/>
          <p:nvPr/>
        </p:nvSpPr>
        <p:spPr>
          <a:xfrm>
            <a:off x="4945224" y="4245870"/>
            <a:ext cx="1635681" cy="581748"/>
          </a:xfrm>
          <a:prstGeom prst="wedgeRoundRectCallout">
            <a:avLst>
              <a:gd name="adj1" fmla="val -23488"/>
              <a:gd name="adj2" fmla="val 4796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导出 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XLSX</a:t>
            </a:r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、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CSV</a:t>
            </a:r>
          </a:p>
          <a:p>
            <a:pPr algn="ctr"/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、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PDF</a:t>
            </a:r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、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JSON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E7CF3076-6041-7A83-3799-FFFDBFEB77F8}"/>
              </a:ext>
            </a:extLst>
          </p:cNvPr>
          <p:cNvSpPr/>
          <p:nvPr/>
        </p:nvSpPr>
        <p:spPr>
          <a:xfrm>
            <a:off x="604178" y="4231527"/>
            <a:ext cx="1631519" cy="592933"/>
          </a:xfrm>
          <a:prstGeom prst="wedgeRoundRectCallout">
            <a:avLst>
              <a:gd name="adj1" fmla="val -23488"/>
              <a:gd name="adj2" fmla="val 4796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导入 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XLSX</a:t>
            </a:r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、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CSV</a:t>
            </a:r>
          </a:p>
          <a:p>
            <a:pPr algn="ctr"/>
            <a:r>
              <a:rPr lang="zh-CN" altLang="en-US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、</a:t>
            </a:r>
            <a:r>
              <a:rPr lang="en-US" altLang="zh-CN" sz="1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JSON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8AD6410-556F-E73B-C9B6-389ADBA0E857}"/>
              </a:ext>
            </a:extLst>
          </p:cNvPr>
          <p:cNvSpPr/>
          <p:nvPr/>
        </p:nvSpPr>
        <p:spPr>
          <a:xfrm>
            <a:off x="5845907" y="5876276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以上操作不依赖浏览器插件及后端服务</a:t>
            </a:r>
          </a:p>
        </p:txBody>
      </p:sp>
    </p:spTree>
    <p:extLst>
      <p:ext uri="{BB962C8B-B14F-4D97-AF65-F5344CB8AC3E}">
        <p14:creationId xmlns:p14="http://schemas.microsoft.com/office/powerpoint/2010/main" val="182086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亮着屏幕的电脑绘图&#10;&#10;描述已自动生成">
            <a:extLst>
              <a:ext uri="{FF2B5EF4-FFF2-40B4-BE49-F238E27FC236}">
                <a16:creationId xmlns:a16="http://schemas.microsoft.com/office/drawing/2014/main" id="{CD049729-686F-99EC-C9FB-E5E0D79B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6" y="2123927"/>
            <a:ext cx="5519564" cy="434571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6B66861-DACC-FF78-836D-BB106C7E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62304" y="2446874"/>
            <a:ext cx="4876166" cy="286358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82C7AA-6F94-76A8-66C0-E001EEE920E1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SpreadJS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采用纯前端技术开发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DB7E561-83DA-7865-C7DB-218FF8E797C0}"/>
              </a:ext>
            </a:extLst>
          </p:cNvPr>
          <p:cNvGrpSpPr/>
          <p:nvPr/>
        </p:nvGrpSpPr>
        <p:grpSpPr>
          <a:xfrm>
            <a:off x="1097927" y="718105"/>
            <a:ext cx="895271" cy="5191628"/>
            <a:chOff x="1227067" y="887067"/>
            <a:chExt cx="895271" cy="5191628"/>
          </a:xfrm>
        </p:grpSpPr>
        <p:pic>
          <p:nvPicPr>
            <p:cNvPr id="21" name="图片 20" descr="图标&#10;&#10;描述已自动生成">
              <a:extLst>
                <a:ext uri="{FF2B5EF4-FFF2-40B4-BE49-F238E27FC236}">
                  <a16:creationId xmlns:a16="http://schemas.microsoft.com/office/drawing/2014/main" id="{9AB8DA4B-647B-EFD4-B129-5AAD839F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227298" y="2851936"/>
              <a:ext cx="895040" cy="1262752"/>
            </a:xfrm>
            <a:prstGeom prst="rect">
              <a:avLst/>
            </a:prstGeom>
          </p:spPr>
        </p:pic>
        <p:pic>
          <p:nvPicPr>
            <p:cNvPr id="23" name="图片 22" descr="徽标, 图标&#10;&#10;描述已自动生成">
              <a:extLst>
                <a:ext uri="{FF2B5EF4-FFF2-40B4-BE49-F238E27FC236}">
                  <a16:creationId xmlns:a16="http://schemas.microsoft.com/office/drawing/2014/main" id="{E0262DCA-5AD9-4D74-2038-32AECD6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1227067" y="887067"/>
              <a:ext cx="895271" cy="1262752"/>
            </a:xfrm>
            <a:prstGeom prst="rect">
              <a:avLst/>
            </a:prstGeom>
          </p:spPr>
        </p:pic>
        <p:pic>
          <p:nvPicPr>
            <p:cNvPr id="24" name="图片 23" descr="徽标&#10;&#10;描述已自动生成">
              <a:extLst>
                <a:ext uri="{FF2B5EF4-FFF2-40B4-BE49-F238E27FC236}">
                  <a16:creationId xmlns:a16="http://schemas.microsoft.com/office/drawing/2014/main" id="{74ACCBA8-5396-BBF8-D872-5B056116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>
              <a:off x="1227067" y="4816805"/>
              <a:ext cx="894139" cy="1261890"/>
            </a:xfrm>
            <a:prstGeom prst="rect">
              <a:avLst/>
            </a:prstGeom>
          </p:spPr>
        </p:pic>
        <p:sp>
          <p:nvSpPr>
            <p:cNvPr id="26" name="加号 25">
              <a:extLst>
                <a:ext uri="{FF2B5EF4-FFF2-40B4-BE49-F238E27FC236}">
                  <a16:creationId xmlns:a16="http://schemas.microsoft.com/office/drawing/2014/main" id="{0831F2B1-A152-B615-4777-166B570A7AC5}"/>
                </a:ext>
              </a:extLst>
            </p:cNvPr>
            <p:cNvSpPr/>
            <p:nvPr/>
          </p:nvSpPr>
          <p:spPr>
            <a:xfrm>
              <a:off x="1430163" y="2263561"/>
              <a:ext cx="488845" cy="47463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加号 29">
              <a:extLst>
                <a:ext uri="{FF2B5EF4-FFF2-40B4-BE49-F238E27FC236}">
                  <a16:creationId xmlns:a16="http://schemas.microsoft.com/office/drawing/2014/main" id="{D4FCB40A-9232-16C5-F003-CFDA7B729C7E}"/>
                </a:ext>
              </a:extLst>
            </p:cNvPr>
            <p:cNvSpPr/>
            <p:nvPr/>
          </p:nvSpPr>
          <p:spPr>
            <a:xfrm>
              <a:off x="1430163" y="4228430"/>
              <a:ext cx="488845" cy="47463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箭头: 右 30">
            <a:extLst>
              <a:ext uri="{FF2B5EF4-FFF2-40B4-BE49-F238E27FC236}">
                <a16:creationId xmlns:a16="http://schemas.microsoft.com/office/drawing/2014/main" id="{BB503891-53FE-1EA5-1DAC-FEFDD387DC30}"/>
              </a:ext>
            </a:extLst>
          </p:cNvPr>
          <p:cNvSpPr/>
          <p:nvPr/>
        </p:nvSpPr>
        <p:spPr>
          <a:xfrm>
            <a:off x="2991556" y="2512287"/>
            <a:ext cx="1196622" cy="10385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片 32" descr="手机屏幕的截图&#10;&#10;低可信度描述已自动生成">
            <a:extLst>
              <a:ext uri="{FF2B5EF4-FFF2-40B4-BE49-F238E27FC236}">
                <a16:creationId xmlns:a16="http://schemas.microsoft.com/office/drawing/2014/main" id="{09E21473-AA89-697C-E0B3-93DC5FA2B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585" y="1062932"/>
            <a:ext cx="4972047" cy="9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手机屏幕的截图&#10;&#10;低可信度描述已自动生成">
            <a:extLst>
              <a:ext uri="{FF2B5EF4-FFF2-40B4-BE49-F238E27FC236}">
                <a16:creationId xmlns:a16="http://schemas.microsoft.com/office/drawing/2014/main" id="{09E21473-AA89-697C-E0B3-93DC5FA2B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1" y="1516094"/>
            <a:ext cx="4972047" cy="98052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0402C0A-BD6D-37B2-9C4C-BA9EA4B37406}"/>
              </a:ext>
            </a:extLst>
          </p:cNvPr>
          <p:cNvSpPr txBox="1">
            <a:spLocks/>
          </p:cNvSpPr>
          <p:nvPr/>
        </p:nvSpPr>
        <p:spPr>
          <a:xfrm>
            <a:off x="2445918" y="2761185"/>
            <a:ext cx="538246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强大的      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            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能力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EB89C-4355-B6DF-828F-A3F700D4D43A}"/>
              </a:ext>
            </a:extLst>
          </p:cNvPr>
          <p:cNvSpPr txBox="1"/>
          <p:nvPr/>
        </p:nvSpPr>
        <p:spPr>
          <a:xfrm>
            <a:off x="3831375" y="2691716"/>
            <a:ext cx="305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spc="300" dirty="0">
                <a:solidFill>
                  <a:srgbClr val="9217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前端文件</a:t>
            </a:r>
            <a:r>
              <a:rPr lang="en-US" altLang="zh-CN" sz="3600" b="1" spc="300" dirty="0">
                <a:solidFill>
                  <a:srgbClr val="9217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I/O</a:t>
            </a:r>
            <a:endParaRPr lang="zh-CN" altLang="en-US" sz="3600" b="1" spc="300" dirty="0">
              <a:solidFill>
                <a:srgbClr val="92176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C9FC91-3E62-DC3D-DE38-68DEC24B304C}"/>
              </a:ext>
            </a:extLst>
          </p:cNvPr>
          <p:cNvSpPr txBox="1">
            <a:spLocks/>
          </p:cNvSpPr>
          <p:nvPr/>
        </p:nvSpPr>
        <p:spPr>
          <a:xfrm>
            <a:off x="2445918" y="3476985"/>
            <a:ext cx="5084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为您的系统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906302-E0A9-D529-1D0D-6EA72F7BB412}"/>
              </a:ext>
            </a:extLst>
          </p:cNvPr>
          <p:cNvSpPr txBox="1"/>
          <p:nvPr/>
        </p:nvSpPr>
        <p:spPr>
          <a:xfrm>
            <a:off x="4828325" y="3421585"/>
            <a:ext cx="2187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spc="300" dirty="0">
                <a:solidFill>
                  <a:srgbClr val="9217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降本增效</a:t>
            </a:r>
          </a:p>
        </p:txBody>
      </p:sp>
    </p:spTree>
    <p:extLst>
      <p:ext uri="{BB962C8B-B14F-4D97-AF65-F5344CB8AC3E}">
        <p14:creationId xmlns:p14="http://schemas.microsoft.com/office/powerpoint/2010/main" val="18639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C8A0CA-A65F-55C4-DE98-B47AB990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821" y="107950"/>
            <a:ext cx="8206153" cy="6616700"/>
          </a:xfrm>
          <a:prstGeom prst="rect">
            <a:avLst/>
          </a:prstGeom>
        </p:spPr>
      </p:pic>
      <p:pic>
        <p:nvPicPr>
          <p:cNvPr id="4" name="图片 3" descr="亮着屏幕的电脑绘图&#10;&#10;描述已自动生成">
            <a:extLst>
              <a:ext uri="{FF2B5EF4-FFF2-40B4-BE49-F238E27FC236}">
                <a16:creationId xmlns:a16="http://schemas.microsoft.com/office/drawing/2014/main" id="{F87798BB-8B83-A86B-3125-7809CEF7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41" y="2226618"/>
            <a:ext cx="2446515" cy="1840392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74EE0FD-04B1-D460-E426-699E8EBA9690}"/>
              </a:ext>
            </a:extLst>
          </p:cNvPr>
          <p:cNvSpPr/>
          <p:nvPr/>
        </p:nvSpPr>
        <p:spPr>
          <a:xfrm>
            <a:off x="5829300" y="5883193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近年来，随着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Web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平台的专业度不断提升</a:t>
            </a:r>
          </a:p>
        </p:txBody>
      </p:sp>
    </p:spTree>
    <p:extLst>
      <p:ext uri="{BB962C8B-B14F-4D97-AF65-F5344CB8AC3E}">
        <p14:creationId xmlns:p14="http://schemas.microsoft.com/office/powerpoint/2010/main" val="403100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782E179-8E72-E03A-0AB3-BF9AFCA41589}"/>
              </a:ext>
            </a:extLst>
          </p:cNvPr>
          <p:cNvSpPr/>
          <p:nvPr/>
        </p:nvSpPr>
        <p:spPr>
          <a:xfrm>
            <a:off x="5822950" y="5883193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企业逐渐采用</a:t>
            </a:r>
            <a:r>
              <a:rPr lang="en-US" altLang="zh-CN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Web</a:t>
            </a:r>
            <a:r>
              <a:rPr lang="zh-CN" altLang="en-US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平台替代 </a:t>
            </a:r>
            <a:r>
              <a:rPr lang="en-US" altLang="zh-CN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</a:t>
            </a:r>
            <a:endParaRPr lang="zh-CN" altLang="en-US" sz="2400" b="1" spc="300" dirty="0">
              <a:solidFill>
                <a:srgbClr val="EFAD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42D5FB2-AB2D-F922-004A-54FE1E47EA14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以满足更多场景的需求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D02CB1-B226-FBB9-C13C-4466BB7BA998}"/>
              </a:ext>
            </a:extLst>
          </p:cNvPr>
          <p:cNvGrpSpPr/>
          <p:nvPr/>
        </p:nvGrpSpPr>
        <p:grpSpPr>
          <a:xfrm>
            <a:off x="992577" y="188110"/>
            <a:ext cx="6629830" cy="3433994"/>
            <a:chOff x="992577" y="188110"/>
            <a:chExt cx="6629830" cy="3433994"/>
          </a:xfrm>
        </p:grpSpPr>
        <p:pic>
          <p:nvPicPr>
            <p:cNvPr id="6" name="图片 5" descr="图标&#10;&#10;描述已自动生成">
              <a:extLst>
                <a:ext uri="{FF2B5EF4-FFF2-40B4-BE49-F238E27FC236}">
                  <a16:creationId xmlns:a16="http://schemas.microsoft.com/office/drawing/2014/main" id="{A8A4BE1F-6909-2202-0919-E85CBCE6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396" y="188110"/>
              <a:ext cx="1249527" cy="1249527"/>
            </a:xfrm>
            <a:prstGeom prst="rect">
              <a:avLst/>
            </a:prstGeom>
          </p:spPr>
        </p:pic>
        <p:pic>
          <p:nvPicPr>
            <p:cNvPr id="8" name="图片 7" descr="图片包含 图标&#10;&#10;描述已自动生成">
              <a:extLst>
                <a:ext uri="{FF2B5EF4-FFF2-40B4-BE49-F238E27FC236}">
                  <a16:creationId xmlns:a16="http://schemas.microsoft.com/office/drawing/2014/main" id="{E1A988F3-AB11-C589-4DE8-FE3303AF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130" y="727866"/>
              <a:ext cx="1363739" cy="1363739"/>
            </a:xfrm>
            <a:prstGeom prst="rect">
              <a:avLst/>
            </a:prstGeom>
          </p:spPr>
        </p:pic>
        <p:pic>
          <p:nvPicPr>
            <p:cNvPr id="10" name="图片 9" descr="形状&#10;&#10;低可信度描述已自动生成">
              <a:extLst>
                <a:ext uri="{FF2B5EF4-FFF2-40B4-BE49-F238E27FC236}">
                  <a16:creationId xmlns:a16="http://schemas.microsoft.com/office/drawing/2014/main" id="{EE3B1BEF-1E32-406D-54E9-FE9FA1A6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64" y="939874"/>
              <a:ext cx="939725" cy="939725"/>
            </a:xfrm>
            <a:prstGeom prst="rect">
              <a:avLst/>
            </a:prstGeom>
          </p:spPr>
        </p:pic>
        <p:pic>
          <p:nvPicPr>
            <p:cNvPr id="12" name="图片 11" descr="形状&#10;&#10;低可信度描述已自动生成">
              <a:extLst>
                <a:ext uri="{FF2B5EF4-FFF2-40B4-BE49-F238E27FC236}">
                  <a16:creationId xmlns:a16="http://schemas.microsoft.com/office/drawing/2014/main" id="{8B5A7AB3-BA90-2CB3-F0E9-4FDA482E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77" y="2426624"/>
              <a:ext cx="1195480" cy="1195480"/>
            </a:xfrm>
            <a:prstGeom prst="rect">
              <a:avLst/>
            </a:prstGeom>
          </p:spPr>
        </p:pic>
        <p:pic>
          <p:nvPicPr>
            <p:cNvPr id="14" name="图片 13" descr="电脑合成图&#10;&#10;低可信度描述已自动生成">
              <a:extLst>
                <a:ext uri="{FF2B5EF4-FFF2-40B4-BE49-F238E27FC236}">
                  <a16:creationId xmlns:a16="http://schemas.microsoft.com/office/drawing/2014/main" id="{FCC40FE2-3BD6-11A7-0AB2-E4465030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50" y="2521147"/>
              <a:ext cx="1100957" cy="1100957"/>
            </a:xfrm>
            <a:prstGeom prst="rect">
              <a:avLst/>
            </a:prstGeom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AADC761-6084-6DD5-67BB-98DF69C490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750" y="3024364"/>
              <a:ext cx="895350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142F1B4-8B36-EE13-1767-E46BCD169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0189" y="1981200"/>
              <a:ext cx="617061" cy="445424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267EE02-1509-FF2F-EBFA-AC353FC485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4097160" y="1437637"/>
              <a:ext cx="0" cy="653968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6BA1E93-51EB-DEAF-322B-3A8DB4567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849" y="2091605"/>
              <a:ext cx="659077" cy="373388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7193DD9-FADC-B526-CA78-7CC83B1A2A5A}"/>
                </a:ext>
              </a:extLst>
            </p:cNvPr>
            <p:cNvCxnSpPr>
              <a:cxnSpLocks/>
            </p:cNvCxnSpPr>
            <p:nvPr/>
          </p:nvCxnSpPr>
          <p:spPr>
            <a:xfrm>
              <a:off x="5071003" y="3005643"/>
              <a:ext cx="967847" cy="18721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5809364-2B55-46F6-BB0E-225ABB396A06}"/>
              </a:ext>
            </a:extLst>
          </p:cNvPr>
          <p:cNvGrpSpPr/>
          <p:nvPr/>
        </p:nvGrpSpPr>
        <p:grpSpPr>
          <a:xfrm>
            <a:off x="3609445" y="2291454"/>
            <a:ext cx="1074209" cy="2435717"/>
            <a:chOff x="3609445" y="2291454"/>
            <a:chExt cx="1074209" cy="243571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ECDD8E5-8F69-609D-9536-9B66A65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9445" y="2291454"/>
              <a:ext cx="1074209" cy="1817892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C58EE1A-4DB8-46F0-0D1F-67009B165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549" y="4228407"/>
              <a:ext cx="0" cy="498764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AB9FEE5-84DB-B0F7-C148-CBE142842BB8}"/>
              </a:ext>
            </a:extLst>
          </p:cNvPr>
          <p:cNvGrpSpPr/>
          <p:nvPr/>
        </p:nvGrpSpPr>
        <p:grpSpPr>
          <a:xfrm>
            <a:off x="7981950" y="933450"/>
            <a:ext cx="3517435" cy="4071235"/>
            <a:chOff x="7981950" y="933450"/>
            <a:chExt cx="3517435" cy="4071235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42A3B9FF-E228-E865-D672-6314B214735B}"/>
                </a:ext>
              </a:extLst>
            </p:cNvPr>
            <p:cNvSpPr/>
            <p:nvPr/>
          </p:nvSpPr>
          <p:spPr>
            <a:xfrm>
              <a:off x="7981950" y="933450"/>
              <a:ext cx="3517435" cy="4071235"/>
            </a:xfrm>
            <a:prstGeom prst="roundRect">
              <a:avLst>
                <a:gd name="adj" fmla="val 9240"/>
              </a:avLst>
            </a:prstGeom>
            <a:solidFill>
              <a:srgbClr val="107C4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iśļiḋe">
              <a:extLst>
                <a:ext uri="{FF2B5EF4-FFF2-40B4-BE49-F238E27FC236}">
                  <a16:creationId xmlns:a16="http://schemas.microsoft.com/office/drawing/2014/main" id="{A23913BD-F93E-E729-9249-AD2D7844389E}"/>
                </a:ext>
              </a:extLst>
            </p:cNvPr>
            <p:cNvSpPr txBox="1"/>
            <p:nvPr/>
          </p:nvSpPr>
          <p:spPr>
            <a:xfrm>
              <a:off x="8311685" y="1234534"/>
              <a:ext cx="3187700" cy="581057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数据集中存储</a:t>
              </a:r>
            </a:p>
          </p:txBody>
        </p:sp>
        <p:sp>
          <p:nvSpPr>
            <p:cNvPr id="45" name="iśļiḋe">
              <a:extLst>
                <a:ext uri="{FF2B5EF4-FFF2-40B4-BE49-F238E27FC236}">
                  <a16:creationId xmlns:a16="http://schemas.microsoft.com/office/drawing/2014/main" id="{0029E1EF-AF91-5B1F-BE12-4E1A2EF80554}"/>
                </a:ext>
              </a:extLst>
            </p:cNvPr>
            <p:cNvSpPr txBox="1"/>
            <p:nvPr/>
          </p:nvSpPr>
          <p:spPr>
            <a:xfrm>
              <a:off x="8311685" y="2639820"/>
              <a:ext cx="3187700" cy="581057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协同办公</a:t>
              </a:r>
            </a:p>
          </p:txBody>
        </p:sp>
        <p:sp>
          <p:nvSpPr>
            <p:cNvPr id="46" name="iśļiḋe">
              <a:extLst>
                <a:ext uri="{FF2B5EF4-FFF2-40B4-BE49-F238E27FC236}">
                  <a16:creationId xmlns:a16="http://schemas.microsoft.com/office/drawing/2014/main" id="{9357E8FF-3C40-7D03-5DBA-7B88E52091C0}"/>
                </a:ext>
              </a:extLst>
            </p:cNvPr>
            <p:cNvSpPr txBox="1"/>
            <p:nvPr/>
          </p:nvSpPr>
          <p:spPr>
            <a:xfrm>
              <a:off x="8311685" y="1937177"/>
              <a:ext cx="3187700" cy="581057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商业智能分析</a:t>
              </a:r>
            </a:p>
          </p:txBody>
        </p:sp>
        <p:sp>
          <p:nvSpPr>
            <p:cNvPr id="47" name="iśļiḋe">
              <a:extLst>
                <a:ext uri="{FF2B5EF4-FFF2-40B4-BE49-F238E27FC236}">
                  <a16:creationId xmlns:a16="http://schemas.microsoft.com/office/drawing/2014/main" id="{C00F85CA-5424-15AD-DE58-6CA86688DFE5}"/>
                </a:ext>
              </a:extLst>
            </p:cNvPr>
            <p:cNvSpPr txBox="1"/>
            <p:nvPr/>
          </p:nvSpPr>
          <p:spPr>
            <a:xfrm>
              <a:off x="8311685" y="4045106"/>
              <a:ext cx="3187700" cy="581057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对接第三方应用</a:t>
              </a:r>
            </a:p>
          </p:txBody>
        </p:sp>
        <p:sp>
          <p:nvSpPr>
            <p:cNvPr id="48" name="iśļiḋe">
              <a:extLst>
                <a:ext uri="{FF2B5EF4-FFF2-40B4-BE49-F238E27FC236}">
                  <a16:creationId xmlns:a16="http://schemas.microsoft.com/office/drawing/2014/main" id="{657C055D-91C8-E7D9-27E8-6DF5DEF7C980}"/>
                </a:ext>
              </a:extLst>
            </p:cNvPr>
            <p:cNvSpPr txBox="1"/>
            <p:nvPr/>
          </p:nvSpPr>
          <p:spPr>
            <a:xfrm>
              <a:off x="8311685" y="3342463"/>
              <a:ext cx="3187700" cy="581057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移动端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APP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共享</a:t>
              </a:r>
            </a:p>
          </p:txBody>
        </p:sp>
      </p:grpSp>
      <p:pic>
        <p:nvPicPr>
          <p:cNvPr id="5" name="图片 4" descr="亮着屏幕的电脑绘图&#10;&#10;描述已自动生成">
            <a:extLst>
              <a:ext uri="{FF2B5EF4-FFF2-40B4-BE49-F238E27FC236}">
                <a16:creationId xmlns:a16="http://schemas.microsoft.com/office/drawing/2014/main" id="{B2799667-F38C-CB54-B8DB-B6BD2753C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828" y="4857636"/>
            <a:ext cx="2418649" cy="18194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42C4D5-8625-8470-57D3-1BC9B5DABDA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108525" y="4986978"/>
            <a:ext cx="2149275" cy="12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A03C4C1-3E16-DDCE-7C8D-11BFA55B772E}"/>
              </a:ext>
            </a:extLst>
          </p:cNvPr>
          <p:cNvGrpSpPr/>
          <p:nvPr/>
        </p:nvGrpSpPr>
        <p:grpSpPr>
          <a:xfrm>
            <a:off x="2062370" y="3026717"/>
            <a:ext cx="1898672" cy="724623"/>
            <a:chOff x="2062370" y="3026717"/>
            <a:chExt cx="1898672" cy="7246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E1E7CF-6E58-36EB-11A0-BF4D017C9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1673" y="3106661"/>
              <a:ext cx="919369" cy="644679"/>
            </a:xfrm>
            <a:prstGeom prst="rect">
              <a:avLst/>
            </a:prstGeom>
          </p:spPr>
        </p:pic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04BFF821-1D9E-C9D0-6D4B-1B749FF177CE}"/>
                </a:ext>
              </a:extLst>
            </p:cNvPr>
            <p:cNvCxnSpPr>
              <a:cxnSpLocks/>
            </p:cNvCxnSpPr>
            <p:nvPr/>
          </p:nvCxnSpPr>
          <p:spPr>
            <a:xfrm>
              <a:off x="2062370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 descr="形状&#10;&#10;描述已自动生成">
              <a:extLst>
                <a:ext uri="{FF2B5EF4-FFF2-40B4-BE49-F238E27FC236}">
                  <a16:creationId xmlns:a16="http://schemas.microsoft.com/office/drawing/2014/main" id="{9C94319D-75D4-3520-2311-03D668FC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68" y="3026717"/>
              <a:ext cx="452622" cy="34812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B415A21-8555-5220-2FA4-8D69470ABEF2}"/>
                </a:ext>
              </a:extLst>
            </p:cNvPr>
            <p:cNvSpPr txBox="1"/>
            <p:nvPr/>
          </p:nvSpPr>
          <p:spPr>
            <a:xfrm>
              <a:off x="2115922" y="3443467"/>
              <a:ext cx="678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http://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1EE3BE0-4A1A-187B-30DE-B3601435D7EE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传统方式解析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文件依赖后端服务完成</a:t>
            </a:r>
          </a:p>
        </p:txBody>
      </p:sp>
      <p:pic>
        <p:nvPicPr>
          <p:cNvPr id="14" name="图片 13" descr="亮着屏幕的电脑绘图&#10;&#10;描述已自动生成">
            <a:extLst>
              <a:ext uri="{FF2B5EF4-FFF2-40B4-BE49-F238E27FC236}">
                <a16:creationId xmlns:a16="http://schemas.microsoft.com/office/drawing/2014/main" id="{2327258E-4D9B-36C6-1AA6-F0E20208B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78" y="3016729"/>
            <a:ext cx="1096102" cy="824543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DC9D1F-70F2-A03E-7A23-A85C833FCCA5}"/>
              </a:ext>
            </a:extLst>
          </p:cNvPr>
          <p:cNvGrpSpPr/>
          <p:nvPr/>
        </p:nvGrpSpPr>
        <p:grpSpPr>
          <a:xfrm>
            <a:off x="4214192" y="2747130"/>
            <a:ext cx="1730489" cy="1363740"/>
            <a:chOff x="4214192" y="2747130"/>
            <a:chExt cx="1730489" cy="13637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B1A24F-9EBF-90F1-5F80-C13876A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835" y="2747130"/>
              <a:ext cx="805846" cy="1363740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C1DF16-74B0-7B37-A690-479E3B578D8F}"/>
                </a:ext>
              </a:extLst>
            </p:cNvPr>
            <p:cNvCxnSpPr>
              <a:cxnSpLocks/>
            </p:cNvCxnSpPr>
            <p:nvPr/>
          </p:nvCxnSpPr>
          <p:spPr>
            <a:xfrm>
              <a:off x="4214192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5C3F259-711F-A594-CC52-79D4C4CB378F}"/>
              </a:ext>
            </a:extLst>
          </p:cNvPr>
          <p:cNvGrpSpPr/>
          <p:nvPr/>
        </p:nvGrpSpPr>
        <p:grpSpPr>
          <a:xfrm>
            <a:off x="6317404" y="2805878"/>
            <a:ext cx="2051313" cy="1246244"/>
            <a:chOff x="6317404" y="2805878"/>
            <a:chExt cx="2051313" cy="1246244"/>
          </a:xfrm>
        </p:grpSpPr>
        <p:pic>
          <p:nvPicPr>
            <p:cNvPr id="12" name="图片 11" descr="图片包含 图标&#10;&#10;描述已自动生成">
              <a:extLst>
                <a:ext uri="{FF2B5EF4-FFF2-40B4-BE49-F238E27FC236}">
                  <a16:creationId xmlns:a16="http://schemas.microsoft.com/office/drawing/2014/main" id="{CA17A6C3-80E8-72DC-40B9-95AC6BDB3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473" y="2805878"/>
              <a:ext cx="1246244" cy="1246244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3626ECB-C10D-2F26-D5C2-D745B2E75289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04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形 27">
            <a:extLst>
              <a:ext uri="{FF2B5EF4-FFF2-40B4-BE49-F238E27FC236}">
                <a16:creationId xmlns:a16="http://schemas.microsoft.com/office/drawing/2014/main" id="{3E45EC41-EBD7-6F84-F140-EE38D378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990" y="3216738"/>
            <a:ext cx="434220" cy="43422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FC1F380B-ACFA-3AF3-0651-DE204C0E26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293" y="3147747"/>
            <a:ext cx="434220" cy="43422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26085CDD-E725-B3A5-0AEC-B926B837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3970" y="3170670"/>
            <a:ext cx="434220" cy="434220"/>
          </a:xfrm>
          <a:prstGeom prst="rect">
            <a:avLst/>
          </a:prstGeom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AEA5B3C0-D64A-AB53-86BB-528F61E706FA}"/>
              </a:ext>
            </a:extLst>
          </p:cNvPr>
          <p:cNvSpPr/>
          <p:nvPr/>
        </p:nvSpPr>
        <p:spPr>
          <a:xfrm>
            <a:off x="925485" y="2111208"/>
            <a:ext cx="2535596" cy="432254"/>
          </a:xfrm>
          <a:prstGeom prst="wedgeRoundRectCallout">
            <a:avLst>
              <a:gd name="adj1" fmla="val 41286"/>
              <a:gd name="adj2" fmla="val 119740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上传 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Excel </a:t>
            </a:r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文件流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B921E4D-77FB-EDFB-E344-F629270D9403}"/>
              </a:ext>
            </a:extLst>
          </p:cNvPr>
          <p:cNvSpPr/>
          <p:nvPr/>
        </p:nvSpPr>
        <p:spPr>
          <a:xfrm>
            <a:off x="2648990" y="4451675"/>
            <a:ext cx="2510686" cy="432254"/>
          </a:xfrm>
          <a:prstGeom prst="wedgeRoundRectCallout">
            <a:avLst>
              <a:gd name="adj1" fmla="val 50718"/>
              <a:gd name="adj2" fmla="val -121291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服务器接收 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Excel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3EDA92C-AE41-D0B0-CF42-A995113AB295}"/>
              </a:ext>
            </a:extLst>
          </p:cNvPr>
          <p:cNvSpPr/>
          <p:nvPr/>
        </p:nvSpPr>
        <p:spPr>
          <a:xfrm>
            <a:off x="5868065" y="2111208"/>
            <a:ext cx="2361535" cy="432254"/>
          </a:xfrm>
          <a:prstGeom prst="wedgeRoundRectCallout">
            <a:avLst>
              <a:gd name="adj1" fmla="val -49140"/>
              <a:gd name="adj2" fmla="val 97944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解析、提取数据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0AFD957-153C-9C34-9848-798EC601D0E0}"/>
              </a:ext>
            </a:extLst>
          </p:cNvPr>
          <p:cNvSpPr/>
          <p:nvPr/>
        </p:nvSpPr>
        <p:spPr>
          <a:xfrm>
            <a:off x="7896371" y="4451675"/>
            <a:ext cx="2317200" cy="432254"/>
          </a:xfrm>
          <a:prstGeom prst="wedgeRoundRectCallout">
            <a:avLst>
              <a:gd name="adj1" fmla="val -53043"/>
              <a:gd name="adj2" fmla="val -123855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将数据存入数据库</a:t>
            </a:r>
          </a:p>
        </p:txBody>
      </p:sp>
      <p:pic>
        <p:nvPicPr>
          <p:cNvPr id="25" name="图片 24" descr="电脑萤幕&#10;&#10;描述已自动生成">
            <a:extLst>
              <a:ext uri="{FF2B5EF4-FFF2-40B4-BE49-F238E27FC236}">
                <a16:creationId xmlns:a16="http://schemas.microsoft.com/office/drawing/2014/main" id="{2637EEF8-993F-6C8E-FFA8-0FEC88FE6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34" y="3253109"/>
            <a:ext cx="351781" cy="351781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2E1C58CC-D571-ECC5-C705-4A33C51718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76" y="3743828"/>
            <a:ext cx="329378" cy="3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17995 0.0034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7071 0.0060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17969 0.0053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7B38385-4526-0519-081A-CCB937D75929}"/>
              </a:ext>
            </a:extLst>
          </p:cNvPr>
          <p:cNvSpPr/>
          <p:nvPr/>
        </p:nvSpPr>
        <p:spPr>
          <a:xfrm>
            <a:off x="7490389" y="407240"/>
            <a:ext cx="4527105" cy="3703629"/>
          </a:xfrm>
          <a:prstGeom prst="roundRect">
            <a:avLst>
              <a:gd name="adj" fmla="val 9240"/>
            </a:avLst>
          </a:prstGeom>
          <a:solidFill>
            <a:srgbClr val="107C4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1EE3BE0-4A1A-187B-30DE-B3601435D7EE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随着并发压力的增加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E1E7CF-6E58-36EB-11A0-BF4D017C9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673" y="3106661"/>
            <a:ext cx="919369" cy="644679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DC9D1F-70F2-A03E-7A23-A85C833FCCA5}"/>
              </a:ext>
            </a:extLst>
          </p:cNvPr>
          <p:cNvGrpSpPr/>
          <p:nvPr/>
        </p:nvGrpSpPr>
        <p:grpSpPr>
          <a:xfrm>
            <a:off x="4214192" y="2747130"/>
            <a:ext cx="1730489" cy="1363740"/>
            <a:chOff x="4214192" y="2747130"/>
            <a:chExt cx="1730489" cy="13637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B1A24F-9EBF-90F1-5F80-C13876A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835" y="2747130"/>
              <a:ext cx="805846" cy="1363740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C1DF16-74B0-7B37-A690-479E3B578D8F}"/>
                </a:ext>
              </a:extLst>
            </p:cNvPr>
            <p:cNvCxnSpPr>
              <a:cxnSpLocks/>
            </p:cNvCxnSpPr>
            <p:nvPr/>
          </p:nvCxnSpPr>
          <p:spPr>
            <a:xfrm>
              <a:off x="4214192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片 37" descr="亮着屏幕的电脑绘图&#10;&#10;描述已自动生成">
            <a:extLst>
              <a:ext uri="{FF2B5EF4-FFF2-40B4-BE49-F238E27FC236}">
                <a16:creationId xmlns:a16="http://schemas.microsoft.com/office/drawing/2014/main" id="{9BF1036C-D196-8CE5-FC1D-D5C135934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802" y="5103491"/>
            <a:ext cx="859436" cy="646511"/>
          </a:xfrm>
          <a:prstGeom prst="rect">
            <a:avLst/>
          </a:prstGeom>
        </p:spPr>
      </p:pic>
      <p:pic>
        <p:nvPicPr>
          <p:cNvPr id="39" name="图片 38" descr="亮着屏幕的电脑绘图&#10;&#10;描述已自动生成">
            <a:extLst>
              <a:ext uri="{FF2B5EF4-FFF2-40B4-BE49-F238E27FC236}">
                <a16:creationId xmlns:a16="http://schemas.microsoft.com/office/drawing/2014/main" id="{FE3BCE6B-5582-1B6F-3AF9-15D14D1DA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806" y="5103491"/>
            <a:ext cx="859436" cy="646511"/>
          </a:xfrm>
          <a:prstGeom prst="rect">
            <a:avLst/>
          </a:prstGeom>
        </p:spPr>
      </p:pic>
      <p:pic>
        <p:nvPicPr>
          <p:cNvPr id="40" name="图片 39" descr="亮着屏幕的电脑绘图&#10;&#10;描述已自动生成">
            <a:extLst>
              <a:ext uri="{FF2B5EF4-FFF2-40B4-BE49-F238E27FC236}">
                <a16:creationId xmlns:a16="http://schemas.microsoft.com/office/drawing/2014/main" id="{7C86A6EE-59C5-821D-2A60-132910647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28" y="4272364"/>
            <a:ext cx="859436" cy="646511"/>
          </a:xfrm>
          <a:prstGeom prst="rect">
            <a:avLst/>
          </a:prstGeom>
        </p:spPr>
      </p:pic>
      <p:pic>
        <p:nvPicPr>
          <p:cNvPr id="41" name="图片 40" descr="亮着屏幕的电脑绘图&#10;&#10;描述已自动生成">
            <a:extLst>
              <a:ext uri="{FF2B5EF4-FFF2-40B4-BE49-F238E27FC236}">
                <a16:creationId xmlns:a16="http://schemas.microsoft.com/office/drawing/2014/main" id="{7141BBAE-F873-217A-AA8F-9557EEC72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0" y="2927574"/>
            <a:ext cx="859436" cy="646511"/>
          </a:xfrm>
          <a:prstGeom prst="rect">
            <a:avLst/>
          </a:prstGeom>
        </p:spPr>
      </p:pic>
      <p:pic>
        <p:nvPicPr>
          <p:cNvPr id="42" name="图片 41" descr="亮着屏幕的电脑绘图&#10;&#10;描述已自动生成">
            <a:extLst>
              <a:ext uri="{FF2B5EF4-FFF2-40B4-BE49-F238E27FC236}">
                <a16:creationId xmlns:a16="http://schemas.microsoft.com/office/drawing/2014/main" id="{3DAC1127-A33B-0E9F-7FF3-1BE0F1F9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59" y="1582784"/>
            <a:ext cx="859436" cy="646511"/>
          </a:xfrm>
          <a:prstGeom prst="rect">
            <a:avLst/>
          </a:prstGeom>
        </p:spPr>
      </p:pic>
      <p:pic>
        <p:nvPicPr>
          <p:cNvPr id="43" name="图片 42" descr="亮着屏幕的电脑绘图&#10;&#10;描述已自动生成">
            <a:extLst>
              <a:ext uri="{FF2B5EF4-FFF2-40B4-BE49-F238E27FC236}">
                <a16:creationId xmlns:a16="http://schemas.microsoft.com/office/drawing/2014/main" id="{8AEEB260-46B0-FA65-FE95-F889BA013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806" y="751657"/>
            <a:ext cx="859436" cy="646511"/>
          </a:xfrm>
          <a:prstGeom prst="rect">
            <a:avLst/>
          </a:prstGeom>
        </p:spPr>
      </p:pic>
      <p:pic>
        <p:nvPicPr>
          <p:cNvPr id="44" name="图片 43" descr="亮着屏幕的电脑绘图&#10;&#10;描述已自动生成">
            <a:extLst>
              <a:ext uri="{FF2B5EF4-FFF2-40B4-BE49-F238E27FC236}">
                <a16:creationId xmlns:a16="http://schemas.microsoft.com/office/drawing/2014/main" id="{670FAB9E-E43B-79B1-736A-D6322373F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802" y="751657"/>
            <a:ext cx="859436" cy="646511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FD535C3-393F-FE6A-F4CE-3E4C4E63F399}"/>
              </a:ext>
            </a:extLst>
          </p:cNvPr>
          <p:cNvCxnSpPr>
            <a:cxnSpLocks/>
          </p:cNvCxnSpPr>
          <p:nvPr/>
        </p:nvCxnSpPr>
        <p:spPr>
          <a:xfrm>
            <a:off x="2762589" y="1642778"/>
            <a:ext cx="387141" cy="801351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450F0C-CB50-2243-81B8-29088F600A3E}"/>
              </a:ext>
            </a:extLst>
          </p:cNvPr>
          <p:cNvCxnSpPr>
            <a:cxnSpLocks/>
          </p:cNvCxnSpPr>
          <p:nvPr/>
        </p:nvCxnSpPr>
        <p:spPr>
          <a:xfrm flipH="1">
            <a:off x="3707210" y="1612636"/>
            <a:ext cx="367489" cy="831493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710408E-ED06-C5E2-533D-150447EF46F3}"/>
              </a:ext>
            </a:extLst>
          </p:cNvPr>
          <p:cNvCxnSpPr>
            <a:cxnSpLocks/>
          </p:cNvCxnSpPr>
          <p:nvPr/>
        </p:nvCxnSpPr>
        <p:spPr>
          <a:xfrm flipH="1" flipV="1">
            <a:off x="3707210" y="4208725"/>
            <a:ext cx="404310" cy="7101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80CBCA4-5F58-2FE0-2270-AB3A3F2C9E80}"/>
              </a:ext>
            </a:extLst>
          </p:cNvPr>
          <p:cNvCxnSpPr>
            <a:cxnSpLocks/>
          </p:cNvCxnSpPr>
          <p:nvPr/>
        </p:nvCxnSpPr>
        <p:spPr>
          <a:xfrm flipV="1">
            <a:off x="2783351" y="4179337"/>
            <a:ext cx="345615" cy="739538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6854AAF-3204-6F46-F97D-97679FB9D393}"/>
              </a:ext>
            </a:extLst>
          </p:cNvPr>
          <p:cNvCxnSpPr>
            <a:cxnSpLocks/>
          </p:cNvCxnSpPr>
          <p:nvPr/>
        </p:nvCxnSpPr>
        <p:spPr>
          <a:xfrm flipV="1">
            <a:off x="2065024" y="3833889"/>
            <a:ext cx="653109" cy="438475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479565-69E1-C16B-0EA5-E32C90AECE04}"/>
              </a:ext>
            </a:extLst>
          </p:cNvPr>
          <p:cNvCxnSpPr>
            <a:cxnSpLocks/>
          </p:cNvCxnSpPr>
          <p:nvPr/>
        </p:nvCxnSpPr>
        <p:spPr>
          <a:xfrm>
            <a:off x="1849874" y="3250828"/>
            <a:ext cx="912715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24EF498-4CE4-644E-8C0A-38245A58BFF7}"/>
              </a:ext>
            </a:extLst>
          </p:cNvPr>
          <p:cNvCxnSpPr>
            <a:cxnSpLocks/>
          </p:cNvCxnSpPr>
          <p:nvPr/>
        </p:nvCxnSpPr>
        <p:spPr>
          <a:xfrm>
            <a:off x="2149888" y="2294907"/>
            <a:ext cx="612701" cy="4266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形 51">
            <a:extLst>
              <a:ext uri="{FF2B5EF4-FFF2-40B4-BE49-F238E27FC236}">
                <a16:creationId xmlns:a16="http://schemas.microsoft.com/office/drawing/2014/main" id="{C5BD1DC1-B57A-8D8D-2E64-6E70BAD90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092" y="4358105"/>
            <a:ext cx="368508" cy="368508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A35DABC9-6A65-02CC-5A11-77FB40854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3270" y="5183965"/>
            <a:ext cx="368508" cy="368508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DE0AE89D-42BC-3D7F-CFF3-3D3AFAB1C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7266" y="5180897"/>
            <a:ext cx="368508" cy="368508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FF1C7B3D-5EFE-CD2D-BDC6-AF15F988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374" y="3006572"/>
            <a:ext cx="368508" cy="368508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FDB8D932-0333-295B-69A3-F8D2A8364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9323" y="1642778"/>
            <a:ext cx="368508" cy="368508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486A1CC1-E957-9DA0-6BC0-273987A5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3270" y="833307"/>
            <a:ext cx="368508" cy="368508"/>
          </a:xfrm>
          <a:prstGeom prst="rect">
            <a:avLst/>
          </a:prstGeom>
        </p:spPr>
      </p:pic>
      <p:pic>
        <p:nvPicPr>
          <p:cNvPr id="58" name="图形 57">
            <a:extLst>
              <a:ext uri="{FF2B5EF4-FFF2-40B4-BE49-F238E27FC236}">
                <a16:creationId xmlns:a16="http://schemas.microsoft.com/office/drawing/2014/main" id="{F475DF16-67B4-67CB-7C6D-959431FCE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7266" y="821598"/>
            <a:ext cx="368508" cy="368508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744792DD-3A9C-999B-5F34-97AB03BBD01B}"/>
              </a:ext>
            </a:extLst>
          </p:cNvPr>
          <p:cNvGrpSpPr/>
          <p:nvPr/>
        </p:nvGrpSpPr>
        <p:grpSpPr>
          <a:xfrm>
            <a:off x="2942893" y="3240400"/>
            <a:ext cx="1065783" cy="368508"/>
            <a:chOff x="2942893" y="3240400"/>
            <a:chExt cx="1065783" cy="368508"/>
          </a:xfrm>
        </p:grpSpPr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B9D88541-95A8-E9F5-9C51-09A3A9BA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2893" y="3240400"/>
              <a:ext cx="368508" cy="368508"/>
            </a:xfrm>
            <a:prstGeom prst="rect">
              <a:avLst/>
            </a:prstGeom>
          </p:spPr>
        </p:pic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18D6CC58-0E91-4546-4AD9-BE40C677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9106" y="3240400"/>
              <a:ext cx="368508" cy="368508"/>
            </a:xfrm>
            <a:prstGeom prst="rect">
              <a:avLst/>
            </a:prstGeom>
          </p:spPr>
        </p:pic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66C2AB52-ECA1-5E40-B481-8BAF9DB08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75318" y="3240400"/>
              <a:ext cx="368508" cy="368508"/>
            </a:xfrm>
            <a:prstGeom prst="rect">
              <a:avLst/>
            </a:prstGeom>
          </p:spPr>
        </p:pic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DA1CD716-747B-BB42-D270-EE3C5E3B0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530" y="3240400"/>
              <a:ext cx="368508" cy="368508"/>
            </a:xfrm>
            <a:prstGeom prst="rect">
              <a:avLst/>
            </a:prstGeom>
          </p:spPr>
        </p:pic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9369690F-0D67-4FC5-94CF-452C7409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7742" y="3240400"/>
              <a:ext cx="368508" cy="368508"/>
            </a:xfrm>
            <a:prstGeom prst="rect">
              <a:avLst/>
            </a:prstGeom>
          </p:spPr>
        </p:pic>
        <p:pic>
          <p:nvPicPr>
            <p:cNvPr id="65" name="图形 64">
              <a:extLst>
                <a:ext uri="{FF2B5EF4-FFF2-40B4-BE49-F238E27FC236}">
                  <a16:creationId xmlns:a16="http://schemas.microsoft.com/office/drawing/2014/main" id="{5467CFA3-10E5-2C82-2A95-1D732943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3955" y="3240400"/>
              <a:ext cx="368508" cy="368508"/>
            </a:xfrm>
            <a:prstGeom prst="rect">
              <a:avLst/>
            </a:prstGeom>
          </p:spPr>
        </p:pic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4495F821-2690-40FB-D0D6-7C534C081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40168" y="3240400"/>
              <a:ext cx="368508" cy="368508"/>
            </a:xfrm>
            <a:prstGeom prst="rect">
              <a:avLst/>
            </a:prstGeom>
          </p:spPr>
        </p:pic>
      </p:grpSp>
      <p:sp>
        <p:nvSpPr>
          <p:cNvPr id="2" name="iśļiḋe">
            <a:extLst>
              <a:ext uri="{FF2B5EF4-FFF2-40B4-BE49-F238E27FC236}">
                <a16:creationId xmlns:a16="http://schemas.microsoft.com/office/drawing/2014/main" id="{529A9E72-4B5C-5E0B-F62A-D1B20356312A}"/>
              </a:ext>
            </a:extLst>
          </p:cNvPr>
          <p:cNvSpPr txBox="1"/>
          <p:nvPr/>
        </p:nvSpPr>
        <p:spPr>
          <a:xfrm>
            <a:off x="8048462" y="1336134"/>
            <a:ext cx="3456628" cy="2120902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完整的文档传输，对网络带宽造成更大的压力</a:t>
            </a:r>
            <a:endParaRPr lang="en-US" altLang="zh-CN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服务端需要更多硬件资源来解析和存储 </a:t>
            </a:r>
            <a:r>
              <a:rPr lang="en-US" altLang="zh-CN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文件</a:t>
            </a:r>
            <a:endParaRPr lang="en-US" altLang="zh-CN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171450" indent="-171450" defTabSz="9143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需要更复杂的应用架构来支撑</a:t>
            </a:r>
            <a:endParaRPr lang="en-US" altLang="zh-CN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îšliḍê">
            <a:extLst>
              <a:ext uri="{FF2B5EF4-FFF2-40B4-BE49-F238E27FC236}">
                <a16:creationId xmlns:a16="http://schemas.microsoft.com/office/drawing/2014/main" id="{EF47F86C-4805-9961-A94F-10DB6333609E}"/>
              </a:ext>
            </a:extLst>
          </p:cNvPr>
          <p:cNvSpPr/>
          <p:nvPr/>
        </p:nvSpPr>
        <p:spPr>
          <a:xfrm>
            <a:off x="8086938" y="647465"/>
            <a:ext cx="3780658" cy="707886"/>
          </a:xfrm>
          <a:prstGeom prst="rect">
            <a:avLst/>
          </a:prstGeom>
        </p:spPr>
        <p:txBody>
          <a:bodyPr wrap="square" lIns="91440" tIns="45720" rIns="91440" bIns="4572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传统方式在高</a:t>
            </a:r>
            <a:r>
              <a:rPr lang="zh-CN" altLang="en-US" sz="20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并发场景下</a:t>
            </a:r>
            <a:endParaRPr lang="en-US" altLang="zh-CN" sz="2000" b="1" i="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lvl="0" defTabSz="914378">
              <a:defRPr/>
            </a:pPr>
            <a:r>
              <a:rPr lang="zh-CN" altLang="en-US" sz="20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解析 </a:t>
            </a:r>
            <a:r>
              <a:rPr lang="en-US" altLang="zh-CN" sz="20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 </a:t>
            </a:r>
            <a:r>
              <a:rPr lang="zh-CN" altLang="en-US" sz="2000" b="1" i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文件</a:t>
            </a:r>
            <a:endParaRPr lang="zh-CN" altLang="en-US" sz="2800" b="1" i="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cxnSp>
        <p:nvCxnSpPr>
          <p:cNvPr id="4" name="直线连接符 19">
            <a:extLst>
              <a:ext uri="{FF2B5EF4-FFF2-40B4-BE49-F238E27FC236}">
                <a16:creationId xmlns:a16="http://schemas.microsoft.com/office/drawing/2014/main" id="{01ECB21F-32A9-5DC0-B64A-3C21045E5F7A}"/>
              </a:ext>
            </a:extLst>
          </p:cNvPr>
          <p:cNvCxnSpPr>
            <a:cxnSpLocks/>
          </p:cNvCxnSpPr>
          <p:nvPr/>
        </p:nvCxnSpPr>
        <p:spPr>
          <a:xfrm>
            <a:off x="8048462" y="1329016"/>
            <a:ext cx="25018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F66D0DF5-0798-9C00-2C2B-66799E773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76" y="3743828"/>
            <a:ext cx="329378" cy="329378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DCFA1EB-9D52-168A-8C32-4219D6F928B0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传统方式解析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容易遇到性能瓶颈</a:t>
            </a:r>
          </a:p>
        </p:txBody>
      </p:sp>
    </p:spTree>
    <p:extLst>
      <p:ext uri="{BB962C8B-B14F-4D97-AF65-F5344CB8AC3E}">
        <p14:creationId xmlns:p14="http://schemas.microsoft.com/office/powerpoint/2010/main" val="198416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431 0.35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7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07123 0.35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17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1655 0.2354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11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19752 0.0347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6615 -0.1622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-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07032 -0.2817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1409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-0.05169 -0.2824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14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16627 4.44444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EC6EC2BC-985A-667D-048B-36FAAC48A350}"/>
              </a:ext>
            </a:extLst>
          </p:cNvPr>
          <p:cNvGrpSpPr/>
          <p:nvPr/>
        </p:nvGrpSpPr>
        <p:grpSpPr>
          <a:xfrm>
            <a:off x="7122474" y="843233"/>
            <a:ext cx="4825379" cy="4583513"/>
            <a:chOff x="1052711" y="610340"/>
            <a:chExt cx="10419288" cy="5595287"/>
          </a:xfrm>
        </p:grpSpPr>
        <p:graphicFrame>
          <p:nvGraphicFramePr>
            <p:cNvPr id="30" name="图表 29">
              <a:extLst>
                <a:ext uri="{FF2B5EF4-FFF2-40B4-BE49-F238E27FC236}">
                  <a16:creationId xmlns:a16="http://schemas.microsoft.com/office/drawing/2014/main" id="{1E42729A-6BD8-B1E5-45DC-2AE4732313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0641530"/>
                </p:ext>
              </p:extLst>
            </p:nvPr>
          </p:nvGraphicFramePr>
          <p:xfrm>
            <a:off x="1052711" y="610341"/>
            <a:ext cx="10419288" cy="5367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EA5C2C-DF67-41D0-C858-A75A256CFBD3}"/>
                </a:ext>
              </a:extLst>
            </p:cNvPr>
            <p:cNvSpPr txBox="1"/>
            <p:nvPr/>
          </p:nvSpPr>
          <p:spPr>
            <a:xfrm>
              <a:off x="2162273" y="4391210"/>
              <a:ext cx="930401" cy="1814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2000" b="1" spc="60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defRPr>
              </a:lvl1pPr>
            </a:lstStyle>
            <a:p>
              <a:r>
                <a:rPr lang="zh-CN" altLang="en-US" sz="1600" dirty="0"/>
                <a:t>带宽成本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5C417C7-E324-75EF-045B-752B76172F0D}"/>
                </a:ext>
              </a:extLst>
            </p:cNvPr>
            <p:cNvSpPr txBox="1"/>
            <p:nvPr/>
          </p:nvSpPr>
          <p:spPr>
            <a:xfrm>
              <a:off x="4523186" y="3632781"/>
              <a:ext cx="930401" cy="24315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2000" b="1" spc="60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defRPr>
              </a:lvl1pPr>
            </a:lstStyle>
            <a:p>
              <a:r>
                <a:rPr lang="zh-CN" altLang="en-US" sz="1600" dirty="0"/>
                <a:t>设备成本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D43B80-E8E6-BD19-863E-02683C8DB5D5}"/>
                </a:ext>
              </a:extLst>
            </p:cNvPr>
            <p:cNvSpPr txBox="1"/>
            <p:nvPr/>
          </p:nvSpPr>
          <p:spPr>
            <a:xfrm>
              <a:off x="6986214" y="3052671"/>
              <a:ext cx="930401" cy="22601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研发成本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5329892-DCF1-34C6-B2F7-3F608CD27978}"/>
                </a:ext>
              </a:extLst>
            </p:cNvPr>
            <p:cNvSpPr txBox="1"/>
            <p:nvPr/>
          </p:nvSpPr>
          <p:spPr>
            <a:xfrm>
              <a:off x="9476289" y="2220452"/>
              <a:ext cx="930401" cy="22601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运维成本</a:t>
              </a:r>
            </a:p>
          </p:txBody>
        </p:sp>
        <p:pic>
          <p:nvPicPr>
            <p:cNvPr id="34" name="图片 33" descr="图标&#10;&#10;描述已自动生成">
              <a:extLst>
                <a:ext uri="{FF2B5EF4-FFF2-40B4-BE49-F238E27FC236}">
                  <a16:creationId xmlns:a16="http://schemas.microsoft.com/office/drawing/2014/main" id="{8DBD4626-F817-A29A-8D53-15CBDD0A9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953"/>
            <a:stretch/>
          </p:blipFill>
          <p:spPr>
            <a:xfrm>
              <a:off x="2099380" y="610340"/>
              <a:ext cx="6787790" cy="2290918"/>
            </a:xfrm>
            <a:prstGeom prst="rect">
              <a:avLst/>
            </a:prstGeom>
          </p:spPr>
        </p:pic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2020DEE-B1FE-D48B-1B5A-2918CE38F358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给企业带来高昂的成本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FEA588B5-D974-8BFF-7D1A-19B4A6721C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673" y="3106661"/>
            <a:ext cx="919369" cy="64467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04EC53D8-F763-7301-2E71-2B219E78176A}"/>
              </a:ext>
            </a:extLst>
          </p:cNvPr>
          <p:cNvGrpSpPr/>
          <p:nvPr/>
        </p:nvGrpSpPr>
        <p:grpSpPr>
          <a:xfrm>
            <a:off x="4214192" y="2747130"/>
            <a:ext cx="1730489" cy="1363740"/>
            <a:chOff x="4214192" y="2747130"/>
            <a:chExt cx="1730489" cy="1363740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371E4AD5-7799-CBFD-CF19-B523F376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835" y="2747130"/>
              <a:ext cx="805846" cy="1363740"/>
            </a:xfrm>
            <a:prstGeom prst="rect">
              <a:avLst/>
            </a:prstGeom>
          </p:spPr>
        </p:pic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1E818F9D-40E4-6BFD-827A-A78E5E158F03}"/>
                </a:ext>
              </a:extLst>
            </p:cNvPr>
            <p:cNvCxnSpPr>
              <a:cxnSpLocks/>
            </p:cNvCxnSpPr>
            <p:nvPr/>
          </p:nvCxnSpPr>
          <p:spPr>
            <a:xfrm>
              <a:off x="4214192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图片 71" descr="亮着屏幕的电脑绘图&#10;&#10;描述已自动生成">
            <a:extLst>
              <a:ext uri="{FF2B5EF4-FFF2-40B4-BE49-F238E27FC236}">
                <a16:creationId xmlns:a16="http://schemas.microsoft.com/office/drawing/2014/main" id="{D1474C25-7721-BEA8-A054-FB06715C4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802" y="5103491"/>
            <a:ext cx="859436" cy="646511"/>
          </a:xfrm>
          <a:prstGeom prst="rect">
            <a:avLst/>
          </a:prstGeom>
        </p:spPr>
      </p:pic>
      <p:pic>
        <p:nvPicPr>
          <p:cNvPr id="73" name="图片 72" descr="亮着屏幕的电脑绘图&#10;&#10;描述已自动生成">
            <a:extLst>
              <a:ext uri="{FF2B5EF4-FFF2-40B4-BE49-F238E27FC236}">
                <a16:creationId xmlns:a16="http://schemas.microsoft.com/office/drawing/2014/main" id="{3061D753-D2A6-4517-DD18-A546FB5F8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806" y="5103491"/>
            <a:ext cx="859436" cy="646511"/>
          </a:xfrm>
          <a:prstGeom prst="rect">
            <a:avLst/>
          </a:prstGeom>
        </p:spPr>
      </p:pic>
      <p:pic>
        <p:nvPicPr>
          <p:cNvPr id="74" name="图片 73" descr="亮着屏幕的电脑绘图&#10;&#10;描述已自动生成">
            <a:extLst>
              <a:ext uri="{FF2B5EF4-FFF2-40B4-BE49-F238E27FC236}">
                <a16:creationId xmlns:a16="http://schemas.microsoft.com/office/drawing/2014/main" id="{A98E48A8-AC5A-E69D-A6E4-274F9B0AF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628" y="4272364"/>
            <a:ext cx="859436" cy="646511"/>
          </a:xfrm>
          <a:prstGeom prst="rect">
            <a:avLst/>
          </a:prstGeom>
        </p:spPr>
      </p:pic>
      <p:pic>
        <p:nvPicPr>
          <p:cNvPr id="75" name="图片 74" descr="亮着屏幕的电脑绘图&#10;&#10;描述已自动生成">
            <a:extLst>
              <a:ext uri="{FF2B5EF4-FFF2-40B4-BE49-F238E27FC236}">
                <a16:creationId xmlns:a16="http://schemas.microsoft.com/office/drawing/2014/main" id="{6E43742A-337E-2F4E-B814-45E7D24DF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10" y="2927574"/>
            <a:ext cx="859436" cy="646511"/>
          </a:xfrm>
          <a:prstGeom prst="rect">
            <a:avLst/>
          </a:prstGeom>
        </p:spPr>
      </p:pic>
      <p:pic>
        <p:nvPicPr>
          <p:cNvPr id="76" name="图片 75" descr="亮着屏幕的电脑绘图&#10;&#10;描述已自动生成">
            <a:extLst>
              <a:ext uri="{FF2B5EF4-FFF2-40B4-BE49-F238E27FC236}">
                <a16:creationId xmlns:a16="http://schemas.microsoft.com/office/drawing/2014/main" id="{0F0EF4A9-AD33-E5CD-3BF1-2213E9DA1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859" y="1582784"/>
            <a:ext cx="859436" cy="646511"/>
          </a:xfrm>
          <a:prstGeom prst="rect">
            <a:avLst/>
          </a:prstGeom>
        </p:spPr>
      </p:pic>
      <p:pic>
        <p:nvPicPr>
          <p:cNvPr id="77" name="图片 76" descr="亮着屏幕的电脑绘图&#10;&#10;描述已自动生成">
            <a:extLst>
              <a:ext uri="{FF2B5EF4-FFF2-40B4-BE49-F238E27FC236}">
                <a16:creationId xmlns:a16="http://schemas.microsoft.com/office/drawing/2014/main" id="{1CD0957E-7EB0-089E-01AD-65DE7D41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806" y="751657"/>
            <a:ext cx="859436" cy="646511"/>
          </a:xfrm>
          <a:prstGeom prst="rect">
            <a:avLst/>
          </a:prstGeom>
        </p:spPr>
      </p:pic>
      <p:pic>
        <p:nvPicPr>
          <p:cNvPr id="78" name="图片 77" descr="亮着屏幕的电脑绘图&#10;&#10;描述已自动生成">
            <a:extLst>
              <a:ext uri="{FF2B5EF4-FFF2-40B4-BE49-F238E27FC236}">
                <a16:creationId xmlns:a16="http://schemas.microsoft.com/office/drawing/2014/main" id="{E50020C7-2C9C-D269-6354-639FA2B31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802" y="751657"/>
            <a:ext cx="859436" cy="6465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0F5A492-8250-BDF7-FEC9-A68206656A3B}"/>
              </a:ext>
            </a:extLst>
          </p:cNvPr>
          <p:cNvCxnSpPr>
            <a:cxnSpLocks/>
          </p:cNvCxnSpPr>
          <p:nvPr/>
        </p:nvCxnSpPr>
        <p:spPr>
          <a:xfrm>
            <a:off x="2762589" y="1642778"/>
            <a:ext cx="387141" cy="801351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16E96ECB-4CD1-20EC-161B-6933DDF76145}"/>
              </a:ext>
            </a:extLst>
          </p:cNvPr>
          <p:cNvCxnSpPr>
            <a:cxnSpLocks/>
          </p:cNvCxnSpPr>
          <p:nvPr/>
        </p:nvCxnSpPr>
        <p:spPr>
          <a:xfrm flipH="1">
            <a:off x="3707210" y="1612636"/>
            <a:ext cx="367489" cy="831493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BF00F74-8D27-BDE9-7472-50477FF86C02}"/>
              </a:ext>
            </a:extLst>
          </p:cNvPr>
          <p:cNvCxnSpPr>
            <a:cxnSpLocks/>
          </p:cNvCxnSpPr>
          <p:nvPr/>
        </p:nvCxnSpPr>
        <p:spPr>
          <a:xfrm flipH="1" flipV="1">
            <a:off x="3707210" y="4208725"/>
            <a:ext cx="404310" cy="7101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7493008-F38C-5A86-18C4-C5A755BDAB90}"/>
              </a:ext>
            </a:extLst>
          </p:cNvPr>
          <p:cNvCxnSpPr>
            <a:cxnSpLocks/>
          </p:cNvCxnSpPr>
          <p:nvPr/>
        </p:nvCxnSpPr>
        <p:spPr>
          <a:xfrm flipV="1">
            <a:off x="2783351" y="4179337"/>
            <a:ext cx="345615" cy="739538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6EF596C4-DDE4-DD9C-98DA-69A0227EB83F}"/>
              </a:ext>
            </a:extLst>
          </p:cNvPr>
          <p:cNvCxnSpPr>
            <a:cxnSpLocks/>
          </p:cNvCxnSpPr>
          <p:nvPr/>
        </p:nvCxnSpPr>
        <p:spPr>
          <a:xfrm flipV="1">
            <a:off x="2065024" y="3833889"/>
            <a:ext cx="653109" cy="438475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211072A-6214-BA48-BA99-2B4F6D4965B6}"/>
              </a:ext>
            </a:extLst>
          </p:cNvPr>
          <p:cNvCxnSpPr>
            <a:cxnSpLocks/>
          </p:cNvCxnSpPr>
          <p:nvPr/>
        </p:nvCxnSpPr>
        <p:spPr>
          <a:xfrm>
            <a:off x="1849874" y="3250828"/>
            <a:ext cx="912715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8C23FEF-F28A-CB45-FB41-3EE505F2D0C1}"/>
              </a:ext>
            </a:extLst>
          </p:cNvPr>
          <p:cNvCxnSpPr>
            <a:cxnSpLocks/>
          </p:cNvCxnSpPr>
          <p:nvPr/>
        </p:nvCxnSpPr>
        <p:spPr>
          <a:xfrm>
            <a:off x="2149888" y="2294907"/>
            <a:ext cx="612701" cy="4266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777F728-1E02-C1CB-2B3E-DB363593EEA3}"/>
              </a:ext>
            </a:extLst>
          </p:cNvPr>
          <p:cNvGrpSpPr/>
          <p:nvPr/>
        </p:nvGrpSpPr>
        <p:grpSpPr>
          <a:xfrm>
            <a:off x="4970766" y="3232046"/>
            <a:ext cx="1065783" cy="368508"/>
            <a:chOff x="2942893" y="3240400"/>
            <a:chExt cx="1065783" cy="368508"/>
          </a:xfrm>
        </p:grpSpPr>
        <p:pic>
          <p:nvPicPr>
            <p:cNvPr id="94" name="图形 93">
              <a:extLst>
                <a:ext uri="{FF2B5EF4-FFF2-40B4-BE49-F238E27FC236}">
                  <a16:creationId xmlns:a16="http://schemas.microsoft.com/office/drawing/2014/main" id="{CEFCA4CA-E7C6-4EFC-93B6-20FF3E94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42893" y="3240400"/>
              <a:ext cx="368508" cy="368508"/>
            </a:xfrm>
            <a:prstGeom prst="rect">
              <a:avLst/>
            </a:prstGeom>
          </p:spPr>
        </p:pic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BB35C619-39BD-3E7A-072C-2F5549BE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59106" y="3240400"/>
              <a:ext cx="368508" cy="368508"/>
            </a:xfrm>
            <a:prstGeom prst="rect">
              <a:avLst/>
            </a:prstGeom>
          </p:spPr>
        </p:pic>
        <p:pic>
          <p:nvPicPr>
            <p:cNvPr id="96" name="图形 95">
              <a:extLst>
                <a:ext uri="{FF2B5EF4-FFF2-40B4-BE49-F238E27FC236}">
                  <a16:creationId xmlns:a16="http://schemas.microsoft.com/office/drawing/2014/main" id="{9A1752BF-78BF-3656-06E4-2F1B52A4D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5318" y="3240400"/>
              <a:ext cx="368508" cy="368508"/>
            </a:xfrm>
            <a:prstGeom prst="rect">
              <a:avLst/>
            </a:prstGeom>
          </p:spPr>
        </p:pic>
        <p:pic>
          <p:nvPicPr>
            <p:cNvPr id="97" name="图形 96">
              <a:extLst>
                <a:ext uri="{FF2B5EF4-FFF2-40B4-BE49-F238E27FC236}">
                  <a16:creationId xmlns:a16="http://schemas.microsoft.com/office/drawing/2014/main" id="{FEB0C51D-F7BC-2A89-8457-2F2E2C95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530" y="3240400"/>
              <a:ext cx="368508" cy="368508"/>
            </a:xfrm>
            <a:prstGeom prst="rect">
              <a:avLst/>
            </a:prstGeom>
          </p:spPr>
        </p:pic>
        <p:pic>
          <p:nvPicPr>
            <p:cNvPr id="98" name="图形 97">
              <a:extLst>
                <a:ext uri="{FF2B5EF4-FFF2-40B4-BE49-F238E27FC236}">
                  <a16:creationId xmlns:a16="http://schemas.microsoft.com/office/drawing/2014/main" id="{5243FDC6-47EF-DB78-F9EC-48BF953C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7742" y="3240400"/>
              <a:ext cx="368508" cy="368508"/>
            </a:xfrm>
            <a:prstGeom prst="rect">
              <a:avLst/>
            </a:prstGeom>
          </p:spPr>
        </p:pic>
        <p:pic>
          <p:nvPicPr>
            <p:cNvPr id="99" name="图形 98">
              <a:extLst>
                <a:ext uri="{FF2B5EF4-FFF2-40B4-BE49-F238E27FC236}">
                  <a16:creationId xmlns:a16="http://schemas.microsoft.com/office/drawing/2014/main" id="{60412923-4C3B-CF12-3C8D-5EE923FE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23955" y="3240400"/>
              <a:ext cx="368508" cy="368508"/>
            </a:xfrm>
            <a:prstGeom prst="rect">
              <a:avLst/>
            </a:prstGeom>
          </p:spPr>
        </p:pic>
        <p:pic>
          <p:nvPicPr>
            <p:cNvPr id="100" name="图形 99">
              <a:extLst>
                <a:ext uri="{FF2B5EF4-FFF2-40B4-BE49-F238E27FC236}">
                  <a16:creationId xmlns:a16="http://schemas.microsoft.com/office/drawing/2014/main" id="{62F451A1-CAB8-87B2-5DA2-6AE6C7E5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0168" y="3240400"/>
              <a:ext cx="368508" cy="368508"/>
            </a:xfrm>
            <a:prstGeom prst="rect">
              <a:avLst/>
            </a:prstGeom>
          </p:spPr>
        </p:pic>
      </p:grpSp>
      <p:pic>
        <p:nvPicPr>
          <p:cNvPr id="101" name="图片 100" descr="图标&#10;&#10;描述已自动生成">
            <a:extLst>
              <a:ext uri="{FF2B5EF4-FFF2-40B4-BE49-F238E27FC236}">
                <a16:creationId xmlns:a16="http://schemas.microsoft.com/office/drawing/2014/main" id="{1425B503-8D21-31E8-DED2-8F0C79754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76" y="3743828"/>
            <a:ext cx="329378" cy="3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2020DEE-B1FE-D48B-1B5A-2918CE38F358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如果把 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 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文档解析交给客户端完成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FEA588B5-D974-8BFF-7D1A-19B4A6721C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673" y="3106661"/>
            <a:ext cx="919369" cy="64467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04EC53D8-F763-7301-2E71-2B219E78176A}"/>
              </a:ext>
            </a:extLst>
          </p:cNvPr>
          <p:cNvGrpSpPr/>
          <p:nvPr/>
        </p:nvGrpSpPr>
        <p:grpSpPr>
          <a:xfrm>
            <a:off x="4214192" y="2747130"/>
            <a:ext cx="1730489" cy="1363740"/>
            <a:chOff x="4214192" y="2747130"/>
            <a:chExt cx="1730489" cy="1363740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371E4AD5-7799-CBFD-CF19-B523F376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835" y="2747130"/>
              <a:ext cx="805846" cy="1363740"/>
            </a:xfrm>
            <a:prstGeom prst="rect">
              <a:avLst/>
            </a:prstGeom>
          </p:spPr>
        </p:pic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1E818F9D-40E4-6BFD-827A-A78E5E158F03}"/>
                </a:ext>
              </a:extLst>
            </p:cNvPr>
            <p:cNvCxnSpPr>
              <a:cxnSpLocks/>
            </p:cNvCxnSpPr>
            <p:nvPr/>
          </p:nvCxnSpPr>
          <p:spPr>
            <a:xfrm>
              <a:off x="4214192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图片 71" descr="亮着屏幕的电脑绘图&#10;&#10;描述已自动生成">
            <a:extLst>
              <a:ext uri="{FF2B5EF4-FFF2-40B4-BE49-F238E27FC236}">
                <a16:creationId xmlns:a16="http://schemas.microsoft.com/office/drawing/2014/main" id="{D1474C25-7721-BEA8-A054-FB06715C4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802" y="5103491"/>
            <a:ext cx="859436" cy="646511"/>
          </a:xfrm>
          <a:prstGeom prst="rect">
            <a:avLst/>
          </a:prstGeom>
        </p:spPr>
      </p:pic>
      <p:pic>
        <p:nvPicPr>
          <p:cNvPr id="73" name="图片 72" descr="亮着屏幕的电脑绘图&#10;&#10;描述已自动生成">
            <a:extLst>
              <a:ext uri="{FF2B5EF4-FFF2-40B4-BE49-F238E27FC236}">
                <a16:creationId xmlns:a16="http://schemas.microsoft.com/office/drawing/2014/main" id="{3061D753-D2A6-4517-DD18-A546FB5F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806" y="5103491"/>
            <a:ext cx="859436" cy="646511"/>
          </a:xfrm>
          <a:prstGeom prst="rect">
            <a:avLst/>
          </a:prstGeom>
        </p:spPr>
      </p:pic>
      <p:pic>
        <p:nvPicPr>
          <p:cNvPr id="74" name="图片 73" descr="亮着屏幕的电脑绘图&#10;&#10;描述已自动生成">
            <a:extLst>
              <a:ext uri="{FF2B5EF4-FFF2-40B4-BE49-F238E27FC236}">
                <a16:creationId xmlns:a16="http://schemas.microsoft.com/office/drawing/2014/main" id="{A98E48A8-AC5A-E69D-A6E4-274F9B0A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28" y="4272364"/>
            <a:ext cx="859436" cy="646511"/>
          </a:xfrm>
          <a:prstGeom prst="rect">
            <a:avLst/>
          </a:prstGeom>
        </p:spPr>
      </p:pic>
      <p:pic>
        <p:nvPicPr>
          <p:cNvPr id="75" name="图片 74" descr="亮着屏幕的电脑绘图&#10;&#10;描述已自动生成">
            <a:extLst>
              <a:ext uri="{FF2B5EF4-FFF2-40B4-BE49-F238E27FC236}">
                <a16:creationId xmlns:a16="http://schemas.microsoft.com/office/drawing/2014/main" id="{6E43742A-337E-2F4E-B814-45E7D24DF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0" y="2927574"/>
            <a:ext cx="859436" cy="646511"/>
          </a:xfrm>
          <a:prstGeom prst="rect">
            <a:avLst/>
          </a:prstGeom>
        </p:spPr>
      </p:pic>
      <p:pic>
        <p:nvPicPr>
          <p:cNvPr id="76" name="图片 75" descr="亮着屏幕的电脑绘图&#10;&#10;描述已自动生成">
            <a:extLst>
              <a:ext uri="{FF2B5EF4-FFF2-40B4-BE49-F238E27FC236}">
                <a16:creationId xmlns:a16="http://schemas.microsoft.com/office/drawing/2014/main" id="{0F0EF4A9-AD33-E5CD-3BF1-2213E9DA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59" y="1582784"/>
            <a:ext cx="859436" cy="646511"/>
          </a:xfrm>
          <a:prstGeom prst="rect">
            <a:avLst/>
          </a:prstGeom>
        </p:spPr>
      </p:pic>
      <p:pic>
        <p:nvPicPr>
          <p:cNvPr id="77" name="图片 76" descr="亮着屏幕的电脑绘图&#10;&#10;描述已自动生成">
            <a:extLst>
              <a:ext uri="{FF2B5EF4-FFF2-40B4-BE49-F238E27FC236}">
                <a16:creationId xmlns:a16="http://schemas.microsoft.com/office/drawing/2014/main" id="{1CD0957E-7EB0-089E-01AD-65DE7D41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806" y="751657"/>
            <a:ext cx="859436" cy="646511"/>
          </a:xfrm>
          <a:prstGeom prst="rect">
            <a:avLst/>
          </a:prstGeom>
        </p:spPr>
      </p:pic>
      <p:pic>
        <p:nvPicPr>
          <p:cNvPr id="78" name="图片 77" descr="亮着屏幕的电脑绘图&#10;&#10;描述已自动生成">
            <a:extLst>
              <a:ext uri="{FF2B5EF4-FFF2-40B4-BE49-F238E27FC236}">
                <a16:creationId xmlns:a16="http://schemas.microsoft.com/office/drawing/2014/main" id="{E50020C7-2C9C-D269-6354-639FA2B3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802" y="751657"/>
            <a:ext cx="859436" cy="6465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0F5A492-8250-BDF7-FEC9-A68206656A3B}"/>
              </a:ext>
            </a:extLst>
          </p:cNvPr>
          <p:cNvCxnSpPr>
            <a:cxnSpLocks/>
          </p:cNvCxnSpPr>
          <p:nvPr/>
        </p:nvCxnSpPr>
        <p:spPr>
          <a:xfrm>
            <a:off x="2762589" y="1642778"/>
            <a:ext cx="387141" cy="801351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16E96ECB-4CD1-20EC-161B-6933DDF76145}"/>
              </a:ext>
            </a:extLst>
          </p:cNvPr>
          <p:cNvCxnSpPr>
            <a:cxnSpLocks/>
          </p:cNvCxnSpPr>
          <p:nvPr/>
        </p:nvCxnSpPr>
        <p:spPr>
          <a:xfrm flipH="1">
            <a:off x="3707210" y="1612636"/>
            <a:ext cx="367489" cy="831493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BF00F74-8D27-BDE9-7472-50477FF86C02}"/>
              </a:ext>
            </a:extLst>
          </p:cNvPr>
          <p:cNvCxnSpPr>
            <a:cxnSpLocks/>
          </p:cNvCxnSpPr>
          <p:nvPr/>
        </p:nvCxnSpPr>
        <p:spPr>
          <a:xfrm flipH="1" flipV="1">
            <a:off x="3707210" y="4208725"/>
            <a:ext cx="404310" cy="7101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7493008-F38C-5A86-18C4-C5A755BDAB90}"/>
              </a:ext>
            </a:extLst>
          </p:cNvPr>
          <p:cNvCxnSpPr>
            <a:cxnSpLocks/>
          </p:cNvCxnSpPr>
          <p:nvPr/>
        </p:nvCxnSpPr>
        <p:spPr>
          <a:xfrm flipV="1">
            <a:off x="2783351" y="4179337"/>
            <a:ext cx="345615" cy="739538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6EF596C4-DDE4-DD9C-98DA-69A0227EB83F}"/>
              </a:ext>
            </a:extLst>
          </p:cNvPr>
          <p:cNvCxnSpPr>
            <a:cxnSpLocks/>
          </p:cNvCxnSpPr>
          <p:nvPr/>
        </p:nvCxnSpPr>
        <p:spPr>
          <a:xfrm flipV="1">
            <a:off x="2065024" y="3833889"/>
            <a:ext cx="653109" cy="438475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211072A-6214-BA48-BA99-2B4F6D4965B6}"/>
              </a:ext>
            </a:extLst>
          </p:cNvPr>
          <p:cNvCxnSpPr>
            <a:cxnSpLocks/>
          </p:cNvCxnSpPr>
          <p:nvPr/>
        </p:nvCxnSpPr>
        <p:spPr>
          <a:xfrm>
            <a:off x="1849874" y="3250828"/>
            <a:ext cx="912715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8C23FEF-F28A-CB45-FB41-3EE505F2D0C1}"/>
              </a:ext>
            </a:extLst>
          </p:cNvPr>
          <p:cNvCxnSpPr>
            <a:cxnSpLocks/>
          </p:cNvCxnSpPr>
          <p:nvPr/>
        </p:nvCxnSpPr>
        <p:spPr>
          <a:xfrm>
            <a:off x="2149888" y="2294907"/>
            <a:ext cx="612701" cy="4266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形 93">
            <a:extLst>
              <a:ext uri="{FF2B5EF4-FFF2-40B4-BE49-F238E27FC236}">
                <a16:creationId xmlns:a16="http://schemas.microsoft.com/office/drawing/2014/main" id="{CEFCA4CA-E7C6-4EFC-93B6-20FF3E94B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0766" y="3232046"/>
            <a:ext cx="368508" cy="368508"/>
          </a:xfrm>
          <a:prstGeom prst="rect">
            <a:avLst/>
          </a:prstGeom>
        </p:spPr>
      </p:pic>
      <p:pic>
        <p:nvPicPr>
          <p:cNvPr id="95" name="图形 94">
            <a:extLst>
              <a:ext uri="{FF2B5EF4-FFF2-40B4-BE49-F238E27FC236}">
                <a16:creationId xmlns:a16="http://schemas.microsoft.com/office/drawing/2014/main" id="{BB35C619-39BD-3E7A-072C-2F5549BE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6979" y="3232046"/>
            <a:ext cx="368508" cy="368508"/>
          </a:xfrm>
          <a:prstGeom prst="rect">
            <a:avLst/>
          </a:prstGeom>
        </p:spPr>
      </p:pic>
      <p:pic>
        <p:nvPicPr>
          <p:cNvPr id="96" name="图形 95">
            <a:extLst>
              <a:ext uri="{FF2B5EF4-FFF2-40B4-BE49-F238E27FC236}">
                <a16:creationId xmlns:a16="http://schemas.microsoft.com/office/drawing/2014/main" id="{9A1752BF-78BF-3656-06E4-2F1B52A4D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3191" y="3232046"/>
            <a:ext cx="368508" cy="368508"/>
          </a:xfrm>
          <a:prstGeom prst="rect">
            <a:avLst/>
          </a:prstGeom>
        </p:spPr>
      </p:pic>
      <p:pic>
        <p:nvPicPr>
          <p:cNvPr id="97" name="图形 96">
            <a:extLst>
              <a:ext uri="{FF2B5EF4-FFF2-40B4-BE49-F238E27FC236}">
                <a16:creationId xmlns:a16="http://schemas.microsoft.com/office/drawing/2014/main" id="{FEB0C51D-F7BC-2A89-8457-2F2E2C958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403" y="3232046"/>
            <a:ext cx="368508" cy="368508"/>
          </a:xfrm>
          <a:prstGeom prst="rect">
            <a:avLst/>
          </a:prstGeom>
        </p:spPr>
      </p:pic>
      <p:pic>
        <p:nvPicPr>
          <p:cNvPr id="98" name="图形 97">
            <a:extLst>
              <a:ext uri="{FF2B5EF4-FFF2-40B4-BE49-F238E27FC236}">
                <a16:creationId xmlns:a16="http://schemas.microsoft.com/office/drawing/2014/main" id="{5243FDC6-47EF-DB78-F9EC-48BF953CC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5615" y="3232046"/>
            <a:ext cx="368508" cy="368508"/>
          </a:xfrm>
          <a:prstGeom prst="rect">
            <a:avLst/>
          </a:prstGeom>
        </p:spPr>
      </p:pic>
      <p:pic>
        <p:nvPicPr>
          <p:cNvPr id="99" name="图形 98">
            <a:extLst>
              <a:ext uri="{FF2B5EF4-FFF2-40B4-BE49-F238E27FC236}">
                <a16:creationId xmlns:a16="http://schemas.microsoft.com/office/drawing/2014/main" id="{60412923-4C3B-CF12-3C8D-5EE923FE4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1828" y="3232046"/>
            <a:ext cx="368508" cy="368508"/>
          </a:xfrm>
          <a:prstGeom prst="rect">
            <a:avLst/>
          </a:prstGeom>
        </p:spPr>
      </p:pic>
      <p:pic>
        <p:nvPicPr>
          <p:cNvPr id="100" name="图形 99">
            <a:extLst>
              <a:ext uri="{FF2B5EF4-FFF2-40B4-BE49-F238E27FC236}">
                <a16:creationId xmlns:a16="http://schemas.microsoft.com/office/drawing/2014/main" id="{62F451A1-CAB8-87B2-5DA2-6AE6C7E5F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041" y="3232046"/>
            <a:ext cx="368508" cy="368508"/>
          </a:xfrm>
          <a:prstGeom prst="rect">
            <a:avLst/>
          </a:prstGeom>
        </p:spPr>
      </p:pic>
      <p:pic>
        <p:nvPicPr>
          <p:cNvPr id="101" name="图片 100" descr="图标&#10;&#10;描述已自动生成">
            <a:extLst>
              <a:ext uri="{FF2B5EF4-FFF2-40B4-BE49-F238E27FC236}">
                <a16:creationId xmlns:a16="http://schemas.microsoft.com/office/drawing/2014/main" id="{1425B503-8D21-31E8-DED2-8F0C79754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44" y="4518080"/>
            <a:ext cx="329378" cy="329378"/>
          </a:xfrm>
          <a:prstGeom prst="rect">
            <a:avLst/>
          </a:prstGeom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3E4E8D65-A8B5-FCD5-DE44-CDCFF1723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15" y="5343844"/>
            <a:ext cx="329378" cy="329378"/>
          </a:xfrm>
          <a:prstGeom prst="rect">
            <a:avLst/>
          </a:prstGeom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F5111F02-0384-92AA-94AD-07FF6A997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43" y="988475"/>
            <a:ext cx="329378" cy="329378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5F8A1030-B767-22D1-16E4-B6843818F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61" y="3168174"/>
            <a:ext cx="329378" cy="329378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74117363-B203-53C3-4F43-F82ED247BC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94" y="997095"/>
            <a:ext cx="329378" cy="329378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58C9F8C5-DF06-E83D-CBF7-527855345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8" y="5341169"/>
            <a:ext cx="329378" cy="329378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30B67F82-C4F0-1BEE-DE93-7E0C64924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76" y="1829403"/>
            <a:ext cx="329378" cy="3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08555 0.284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1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21159 0.283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1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31511 0.1627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8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0.35989 -0.0335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5" y="-169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33412 -0.2280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-1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24935 -0.3504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75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4245 -0.3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电脑萤幕&#10;&#10;描述已自动生成">
            <a:extLst>
              <a:ext uri="{FF2B5EF4-FFF2-40B4-BE49-F238E27FC236}">
                <a16:creationId xmlns:a16="http://schemas.microsoft.com/office/drawing/2014/main" id="{6F30BE0C-E913-F439-4A18-A33D219F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50" y="1651141"/>
            <a:ext cx="351781" cy="351781"/>
          </a:xfrm>
          <a:prstGeom prst="rect">
            <a:avLst/>
          </a:prstGeom>
        </p:spPr>
      </p:pic>
      <p:pic>
        <p:nvPicPr>
          <p:cNvPr id="75" name="图片 74" descr="电脑萤幕&#10;&#10;描述已自动生成">
            <a:extLst>
              <a:ext uri="{FF2B5EF4-FFF2-40B4-BE49-F238E27FC236}">
                <a16:creationId xmlns:a16="http://schemas.microsoft.com/office/drawing/2014/main" id="{0AF9F28A-6BB0-D950-4AEC-3A7D584F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33" y="850034"/>
            <a:ext cx="351781" cy="351781"/>
          </a:xfrm>
          <a:prstGeom prst="rect">
            <a:avLst/>
          </a:prstGeom>
        </p:spPr>
      </p:pic>
      <p:pic>
        <p:nvPicPr>
          <p:cNvPr id="76" name="图片 75" descr="电脑萤幕&#10;&#10;描述已自动生成">
            <a:extLst>
              <a:ext uri="{FF2B5EF4-FFF2-40B4-BE49-F238E27FC236}">
                <a16:creationId xmlns:a16="http://schemas.microsoft.com/office/drawing/2014/main" id="{F7F4D0AC-3FCF-B103-5AED-49050CB3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9" y="833263"/>
            <a:ext cx="351781" cy="351781"/>
          </a:xfrm>
          <a:prstGeom prst="rect">
            <a:avLst/>
          </a:prstGeom>
        </p:spPr>
      </p:pic>
      <p:pic>
        <p:nvPicPr>
          <p:cNvPr id="77" name="图片 76" descr="电脑萤幕&#10;&#10;描述已自动生成">
            <a:extLst>
              <a:ext uri="{FF2B5EF4-FFF2-40B4-BE49-F238E27FC236}">
                <a16:creationId xmlns:a16="http://schemas.microsoft.com/office/drawing/2014/main" id="{A7D6675E-036A-E9E0-CD53-B84CC8692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75" y="3023299"/>
            <a:ext cx="351781" cy="351781"/>
          </a:xfrm>
          <a:prstGeom prst="rect">
            <a:avLst/>
          </a:prstGeom>
        </p:spPr>
      </p:pic>
      <p:pic>
        <p:nvPicPr>
          <p:cNvPr id="78" name="图片 77" descr="电脑萤幕&#10;&#10;描述已自动生成">
            <a:extLst>
              <a:ext uri="{FF2B5EF4-FFF2-40B4-BE49-F238E27FC236}">
                <a16:creationId xmlns:a16="http://schemas.microsoft.com/office/drawing/2014/main" id="{CFE7F3FB-0CEB-EB9A-699E-6D8EB1E8B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95" y="4366468"/>
            <a:ext cx="351781" cy="351781"/>
          </a:xfrm>
          <a:prstGeom prst="rect">
            <a:avLst/>
          </a:prstGeom>
        </p:spPr>
      </p:pic>
      <p:pic>
        <p:nvPicPr>
          <p:cNvPr id="79" name="图片 78" descr="电脑萤幕&#10;&#10;描述已自动生成">
            <a:extLst>
              <a:ext uri="{FF2B5EF4-FFF2-40B4-BE49-F238E27FC236}">
                <a16:creationId xmlns:a16="http://schemas.microsoft.com/office/drawing/2014/main" id="{AB15B958-8723-B04D-77D4-625414FD2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32" y="5180897"/>
            <a:ext cx="351781" cy="351781"/>
          </a:xfrm>
          <a:prstGeom prst="rect">
            <a:avLst/>
          </a:prstGeom>
        </p:spPr>
      </p:pic>
      <p:pic>
        <p:nvPicPr>
          <p:cNvPr id="80" name="图片 79" descr="电脑萤幕&#10;&#10;描述已自动生成">
            <a:extLst>
              <a:ext uri="{FF2B5EF4-FFF2-40B4-BE49-F238E27FC236}">
                <a16:creationId xmlns:a16="http://schemas.microsoft.com/office/drawing/2014/main" id="{A5241658-A63C-3C6A-EF9C-453C638A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66" y="5180896"/>
            <a:ext cx="351781" cy="351781"/>
          </a:xfrm>
          <a:prstGeom prst="rect">
            <a:avLst/>
          </a:prstGeom>
        </p:spPr>
      </p:pic>
      <p:pic>
        <p:nvPicPr>
          <p:cNvPr id="38" name="图片 37" descr="亮着屏幕的电脑绘图&#10;&#10;描述已自动生成">
            <a:extLst>
              <a:ext uri="{FF2B5EF4-FFF2-40B4-BE49-F238E27FC236}">
                <a16:creationId xmlns:a16="http://schemas.microsoft.com/office/drawing/2014/main" id="{9BF1036C-D196-8CE5-FC1D-D5C135934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802" y="5103491"/>
            <a:ext cx="859436" cy="646511"/>
          </a:xfrm>
          <a:prstGeom prst="rect">
            <a:avLst/>
          </a:prstGeom>
        </p:spPr>
      </p:pic>
      <p:pic>
        <p:nvPicPr>
          <p:cNvPr id="39" name="图片 38" descr="亮着屏幕的电脑绘图&#10;&#10;描述已自动生成">
            <a:extLst>
              <a:ext uri="{FF2B5EF4-FFF2-40B4-BE49-F238E27FC236}">
                <a16:creationId xmlns:a16="http://schemas.microsoft.com/office/drawing/2014/main" id="{FE3BCE6B-5582-1B6F-3AF9-15D14D1DA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06" y="5103491"/>
            <a:ext cx="859436" cy="646511"/>
          </a:xfrm>
          <a:prstGeom prst="rect">
            <a:avLst/>
          </a:prstGeom>
        </p:spPr>
      </p:pic>
      <p:pic>
        <p:nvPicPr>
          <p:cNvPr id="40" name="图片 39" descr="亮着屏幕的电脑绘图&#10;&#10;描述已自动生成">
            <a:extLst>
              <a:ext uri="{FF2B5EF4-FFF2-40B4-BE49-F238E27FC236}">
                <a16:creationId xmlns:a16="http://schemas.microsoft.com/office/drawing/2014/main" id="{7C86A6EE-59C5-821D-2A60-13291064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28" y="4272364"/>
            <a:ext cx="859436" cy="646511"/>
          </a:xfrm>
          <a:prstGeom prst="rect">
            <a:avLst/>
          </a:prstGeom>
        </p:spPr>
      </p:pic>
      <p:pic>
        <p:nvPicPr>
          <p:cNvPr id="41" name="图片 40" descr="亮着屏幕的电脑绘图&#10;&#10;描述已自动生成">
            <a:extLst>
              <a:ext uri="{FF2B5EF4-FFF2-40B4-BE49-F238E27FC236}">
                <a16:creationId xmlns:a16="http://schemas.microsoft.com/office/drawing/2014/main" id="{7141BBAE-F873-217A-AA8F-9557EEC72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10" y="2927574"/>
            <a:ext cx="859436" cy="646511"/>
          </a:xfrm>
          <a:prstGeom prst="rect">
            <a:avLst/>
          </a:prstGeom>
        </p:spPr>
      </p:pic>
      <p:pic>
        <p:nvPicPr>
          <p:cNvPr id="42" name="图片 41" descr="亮着屏幕的电脑绘图&#10;&#10;描述已自动生成">
            <a:extLst>
              <a:ext uri="{FF2B5EF4-FFF2-40B4-BE49-F238E27FC236}">
                <a16:creationId xmlns:a16="http://schemas.microsoft.com/office/drawing/2014/main" id="{3DAC1127-A33B-0E9F-7FF3-1BE0F1F95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859" y="1582784"/>
            <a:ext cx="859436" cy="646511"/>
          </a:xfrm>
          <a:prstGeom prst="rect">
            <a:avLst/>
          </a:prstGeom>
        </p:spPr>
      </p:pic>
      <p:pic>
        <p:nvPicPr>
          <p:cNvPr id="43" name="图片 42" descr="亮着屏幕的电脑绘图&#10;&#10;描述已自动生成">
            <a:extLst>
              <a:ext uri="{FF2B5EF4-FFF2-40B4-BE49-F238E27FC236}">
                <a16:creationId xmlns:a16="http://schemas.microsoft.com/office/drawing/2014/main" id="{8AEEB260-46B0-FA65-FE95-F889BA013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06" y="751657"/>
            <a:ext cx="859436" cy="646511"/>
          </a:xfrm>
          <a:prstGeom prst="rect">
            <a:avLst/>
          </a:prstGeom>
        </p:spPr>
      </p:pic>
      <p:pic>
        <p:nvPicPr>
          <p:cNvPr id="44" name="图片 43" descr="亮着屏幕的电脑绘图&#10;&#10;描述已自动生成">
            <a:extLst>
              <a:ext uri="{FF2B5EF4-FFF2-40B4-BE49-F238E27FC236}">
                <a16:creationId xmlns:a16="http://schemas.microsoft.com/office/drawing/2014/main" id="{670FAB9E-E43B-79B1-736A-D6322373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802" y="751657"/>
            <a:ext cx="859436" cy="646511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1EE3BE0-4A1A-187B-30DE-B3601435D7EE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并发量增加对服务端的影响会小很多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E1E7CF-6E58-36EB-11A0-BF4D017C9B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673" y="3106661"/>
            <a:ext cx="919369" cy="644679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DC9D1F-70F2-A03E-7A23-A85C833FCCA5}"/>
              </a:ext>
            </a:extLst>
          </p:cNvPr>
          <p:cNvGrpSpPr/>
          <p:nvPr/>
        </p:nvGrpSpPr>
        <p:grpSpPr>
          <a:xfrm>
            <a:off x="4214192" y="2747130"/>
            <a:ext cx="1730489" cy="1363740"/>
            <a:chOff x="4214192" y="2747130"/>
            <a:chExt cx="1730489" cy="13637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B1A24F-9EBF-90F1-5F80-C13876A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835" y="2747130"/>
              <a:ext cx="805846" cy="1363740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C1DF16-74B0-7B37-A690-479E3B578D8F}"/>
                </a:ext>
              </a:extLst>
            </p:cNvPr>
            <p:cNvCxnSpPr>
              <a:cxnSpLocks/>
            </p:cNvCxnSpPr>
            <p:nvPr/>
          </p:nvCxnSpPr>
          <p:spPr>
            <a:xfrm>
              <a:off x="4214192" y="3429000"/>
              <a:ext cx="805069" cy="0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FD535C3-393F-FE6A-F4CE-3E4C4E63F399}"/>
              </a:ext>
            </a:extLst>
          </p:cNvPr>
          <p:cNvCxnSpPr>
            <a:cxnSpLocks/>
          </p:cNvCxnSpPr>
          <p:nvPr/>
        </p:nvCxnSpPr>
        <p:spPr>
          <a:xfrm>
            <a:off x="2762589" y="1642778"/>
            <a:ext cx="387141" cy="801351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450F0C-CB50-2243-81B8-29088F600A3E}"/>
              </a:ext>
            </a:extLst>
          </p:cNvPr>
          <p:cNvCxnSpPr>
            <a:cxnSpLocks/>
          </p:cNvCxnSpPr>
          <p:nvPr/>
        </p:nvCxnSpPr>
        <p:spPr>
          <a:xfrm flipH="1">
            <a:off x="3707210" y="1612636"/>
            <a:ext cx="367489" cy="831493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710408E-ED06-C5E2-533D-150447EF46F3}"/>
              </a:ext>
            </a:extLst>
          </p:cNvPr>
          <p:cNvCxnSpPr>
            <a:cxnSpLocks/>
          </p:cNvCxnSpPr>
          <p:nvPr/>
        </p:nvCxnSpPr>
        <p:spPr>
          <a:xfrm flipH="1" flipV="1">
            <a:off x="3707210" y="4208725"/>
            <a:ext cx="404310" cy="7101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80CBCA4-5F58-2FE0-2270-AB3A3F2C9E80}"/>
              </a:ext>
            </a:extLst>
          </p:cNvPr>
          <p:cNvCxnSpPr>
            <a:cxnSpLocks/>
          </p:cNvCxnSpPr>
          <p:nvPr/>
        </p:nvCxnSpPr>
        <p:spPr>
          <a:xfrm flipV="1">
            <a:off x="2783351" y="4179337"/>
            <a:ext cx="345615" cy="739538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6854AAF-3204-6F46-F97D-97679FB9D393}"/>
              </a:ext>
            </a:extLst>
          </p:cNvPr>
          <p:cNvCxnSpPr>
            <a:cxnSpLocks/>
          </p:cNvCxnSpPr>
          <p:nvPr/>
        </p:nvCxnSpPr>
        <p:spPr>
          <a:xfrm flipV="1">
            <a:off x="2065024" y="3833889"/>
            <a:ext cx="653109" cy="438475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479565-69E1-C16B-0EA5-E32C90AECE04}"/>
              </a:ext>
            </a:extLst>
          </p:cNvPr>
          <p:cNvCxnSpPr>
            <a:cxnSpLocks/>
          </p:cNvCxnSpPr>
          <p:nvPr/>
        </p:nvCxnSpPr>
        <p:spPr>
          <a:xfrm>
            <a:off x="1849874" y="3250828"/>
            <a:ext cx="912715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24EF498-4CE4-644E-8C0A-38245A58BFF7}"/>
              </a:ext>
            </a:extLst>
          </p:cNvPr>
          <p:cNvCxnSpPr>
            <a:cxnSpLocks/>
          </p:cNvCxnSpPr>
          <p:nvPr/>
        </p:nvCxnSpPr>
        <p:spPr>
          <a:xfrm>
            <a:off x="2149888" y="2294907"/>
            <a:ext cx="612701" cy="42665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 descr="电脑萤幕&#10;&#10;描述已自动生成">
            <a:extLst>
              <a:ext uri="{FF2B5EF4-FFF2-40B4-BE49-F238E27FC236}">
                <a16:creationId xmlns:a16="http://schemas.microsoft.com/office/drawing/2014/main" id="{1097D577-AEE8-34EE-4BCD-9071861EA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24" y="3199189"/>
            <a:ext cx="430534" cy="430534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73723140-6411-8E67-804B-C42651C51BDE}"/>
              </a:ext>
            </a:extLst>
          </p:cNvPr>
          <p:cNvGrpSpPr/>
          <p:nvPr/>
        </p:nvGrpSpPr>
        <p:grpSpPr>
          <a:xfrm>
            <a:off x="6140450" y="1274774"/>
            <a:ext cx="1510314" cy="1472356"/>
            <a:chOff x="6210533" y="2500988"/>
            <a:chExt cx="1510314" cy="1472356"/>
          </a:xfrm>
        </p:grpSpPr>
        <p:pic>
          <p:nvPicPr>
            <p:cNvPr id="83" name="图片 82" descr="图片包含 图标&#10;&#10;描述已自动生成">
              <a:extLst>
                <a:ext uri="{FF2B5EF4-FFF2-40B4-BE49-F238E27FC236}">
                  <a16:creationId xmlns:a16="http://schemas.microsoft.com/office/drawing/2014/main" id="{FFD23DC6-F091-2AA8-8429-0F57594C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603" y="2500988"/>
              <a:ext cx="1246244" cy="1246244"/>
            </a:xfrm>
            <a:prstGeom prst="rect">
              <a:avLst/>
            </a:prstGeom>
          </p:spPr>
        </p:pic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700D722-8789-913F-5B20-D106DE5E2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533" y="3521121"/>
              <a:ext cx="508000" cy="452223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图片 85" descr="电脑萤幕&#10;&#10;描述已自动生成">
            <a:extLst>
              <a:ext uri="{FF2B5EF4-FFF2-40B4-BE49-F238E27FC236}">
                <a16:creationId xmlns:a16="http://schemas.microsoft.com/office/drawing/2014/main" id="{D9D825AD-040C-670E-06C1-4D4E4769C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91" y="3216538"/>
            <a:ext cx="430534" cy="430534"/>
          </a:xfrm>
          <a:prstGeom prst="rect">
            <a:avLst/>
          </a:prstGeom>
        </p:spPr>
      </p:pic>
      <p:sp>
        <p:nvSpPr>
          <p:cNvPr id="91" name="对话气泡: 圆角矩形 90">
            <a:extLst>
              <a:ext uri="{FF2B5EF4-FFF2-40B4-BE49-F238E27FC236}">
                <a16:creationId xmlns:a16="http://schemas.microsoft.com/office/drawing/2014/main" id="{E4DFDFBD-31ED-3520-1CF8-B9D987DAF536}"/>
              </a:ext>
            </a:extLst>
          </p:cNvPr>
          <p:cNvSpPr/>
          <p:nvPr/>
        </p:nvSpPr>
        <p:spPr>
          <a:xfrm>
            <a:off x="6022974" y="5103491"/>
            <a:ext cx="4233248" cy="432254"/>
          </a:xfrm>
          <a:prstGeom prst="wedgeRoundRectCallout">
            <a:avLst>
              <a:gd name="adj1" fmla="val -57442"/>
              <a:gd name="adj2" fmla="val -262578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服务器不需要再解析 </a:t>
            </a:r>
            <a:r>
              <a:rPr lang="en-US" altLang="zh-C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Excel </a:t>
            </a:r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文档</a:t>
            </a:r>
            <a:endParaRPr lang="en-US" altLang="zh-CN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2" name="对话气泡: 圆角矩形 91">
            <a:extLst>
              <a:ext uri="{FF2B5EF4-FFF2-40B4-BE49-F238E27FC236}">
                <a16:creationId xmlns:a16="http://schemas.microsoft.com/office/drawing/2014/main" id="{6AB0300A-ABAC-ABD1-740C-A5EE13C4FDC4}"/>
              </a:ext>
            </a:extLst>
          </p:cNvPr>
          <p:cNvSpPr/>
          <p:nvPr/>
        </p:nvSpPr>
        <p:spPr>
          <a:xfrm>
            <a:off x="6736364" y="502113"/>
            <a:ext cx="4233248" cy="432254"/>
          </a:xfrm>
          <a:prstGeom prst="wedgeRoundRectCallout">
            <a:avLst>
              <a:gd name="adj1" fmla="val -40792"/>
              <a:gd name="adj2" fmla="val 140674"/>
              <a:gd name="adj3" fmla="val 16667"/>
            </a:avLst>
          </a:prstGeom>
          <a:solidFill>
            <a:srgbClr val="8AB4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把接收到的数据直接入库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9ADD1B4-9448-496E-A8D8-E3DF90412A56}"/>
              </a:ext>
            </a:extLst>
          </p:cNvPr>
          <p:cNvGrpSpPr/>
          <p:nvPr/>
        </p:nvGrpSpPr>
        <p:grpSpPr>
          <a:xfrm>
            <a:off x="7704009" y="1398168"/>
            <a:ext cx="4165849" cy="3564565"/>
            <a:chOff x="7704009" y="1398168"/>
            <a:chExt cx="4165849" cy="356456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CA8744CB-3464-4FA0-E351-A7C8D9997EB3}"/>
                </a:ext>
              </a:extLst>
            </p:cNvPr>
            <p:cNvGrpSpPr/>
            <p:nvPr/>
          </p:nvGrpSpPr>
          <p:grpSpPr>
            <a:xfrm>
              <a:off x="7704009" y="1398168"/>
              <a:ext cx="4084131" cy="3448152"/>
              <a:chOff x="7704009" y="1398168"/>
              <a:chExt cx="4084131" cy="3448152"/>
            </a:xfrm>
          </p:grpSpPr>
          <p:graphicFrame>
            <p:nvGraphicFramePr>
              <p:cNvPr id="37" name="图表 36">
                <a:extLst>
                  <a:ext uri="{FF2B5EF4-FFF2-40B4-BE49-F238E27FC236}">
                    <a16:creationId xmlns:a16="http://schemas.microsoft.com/office/drawing/2014/main" id="{B92DCDD1-0E2B-2ABF-8ACC-9174D53C02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5749871"/>
                  </p:ext>
                </p:extLst>
              </p:nvPr>
            </p:nvGraphicFramePr>
            <p:xfrm>
              <a:off x="7704009" y="1920391"/>
              <a:ext cx="3901886" cy="267783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A4FC2946-1221-9CC2-5F83-1E46FAC63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1480" y="1398168"/>
                <a:ext cx="0" cy="344815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210B9422-1C10-ED6A-3A72-CEFC11527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009" y="4595619"/>
                <a:ext cx="4084131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30FA601-ACD4-7CB7-7584-B0D10AC16F7F}"/>
                </a:ext>
              </a:extLst>
            </p:cNvPr>
            <p:cNvSpPr txBox="1"/>
            <p:nvPr/>
          </p:nvSpPr>
          <p:spPr>
            <a:xfrm>
              <a:off x="8031480" y="148847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服务端资源消耗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AC65608-5DE0-1CF9-1E3E-52A2DCFF8C3C}"/>
                </a:ext>
              </a:extLst>
            </p:cNvPr>
            <p:cNvSpPr txBox="1"/>
            <p:nvPr/>
          </p:nvSpPr>
          <p:spPr>
            <a:xfrm>
              <a:off x="10969612" y="4624179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并发量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5C840B6-817C-3540-5F6E-ABA8FBA53286}"/>
                </a:ext>
              </a:extLst>
            </p:cNvPr>
            <p:cNvSpPr txBox="1"/>
            <p:nvPr/>
          </p:nvSpPr>
          <p:spPr>
            <a:xfrm>
              <a:off x="10531030" y="1906039"/>
              <a:ext cx="1338828" cy="36933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2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服务端解析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C6C2726-7252-74B8-C26F-AE3D1F6DC8BD}"/>
                </a:ext>
              </a:extLst>
            </p:cNvPr>
            <p:cNvSpPr txBox="1"/>
            <p:nvPr/>
          </p:nvSpPr>
          <p:spPr>
            <a:xfrm>
              <a:off x="10405667" y="3574085"/>
              <a:ext cx="1338828" cy="36933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2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4472C4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客户端解析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3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5169 -0.28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1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06263 -0.2891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144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6055 -0.1703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85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0.19662 0.02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13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15964 0.225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1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06615 0.3425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171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0513 0.3530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16575 0.0023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12214 -0.2081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041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亮着屏幕的电脑绘图&#10;&#10;描述已自动生成">
            <a:extLst>
              <a:ext uri="{FF2B5EF4-FFF2-40B4-BE49-F238E27FC236}">
                <a16:creationId xmlns:a16="http://schemas.microsoft.com/office/drawing/2014/main" id="{05B7E5B6-82EE-75FB-1DE1-CDFC0C7E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" y="64062"/>
            <a:ext cx="7410730" cy="55747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2BD877D-A221-9AE5-3E7F-5839F3CB5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6194" y="419706"/>
            <a:ext cx="1446612" cy="1001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1382D8-3EAD-B7E3-B7C7-D5643ECE2F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8395" y="502876"/>
            <a:ext cx="4344020" cy="3646266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1DE5ADD-6877-AB02-08A4-0432F85A9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023" y="1992372"/>
            <a:ext cx="812447" cy="81244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82C7AA-6F94-76A8-66C0-E001EEE920E1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借助纯前端表格控件 </a:t>
            </a:r>
            <a:r>
              <a:rPr lang="en-US" altLang="zh-CN" sz="2400" b="1" spc="300" dirty="0" err="1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SpreadJS</a:t>
            </a:r>
            <a:endParaRPr lang="zh-CN" altLang="en-US" sz="2400" b="1" spc="300" dirty="0">
              <a:solidFill>
                <a:srgbClr val="EFAD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2" name="图片 11" descr="徽标&#10;&#10;中度可信度描述已自动生成">
            <a:extLst>
              <a:ext uri="{FF2B5EF4-FFF2-40B4-BE49-F238E27FC236}">
                <a16:creationId xmlns:a16="http://schemas.microsoft.com/office/drawing/2014/main" id="{96354556-9C6B-B8C2-DD52-E2621ED6778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32" y="1825546"/>
            <a:ext cx="1783557" cy="1783557"/>
          </a:xfrm>
          <a:prstGeom prst="rect">
            <a:avLst/>
          </a:prstGeom>
        </p:spPr>
      </p:pic>
      <p:pic>
        <p:nvPicPr>
          <p:cNvPr id="8" name="图片 7" descr="电脑萤幕&#10;&#10;描述已自动生成">
            <a:extLst>
              <a:ext uri="{FF2B5EF4-FFF2-40B4-BE49-F238E27FC236}">
                <a16:creationId xmlns:a16="http://schemas.microsoft.com/office/drawing/2014/main" id="{A67D9682-E176-B7B8-9839-E5BFF40A4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63" y="2398596"/>
            <a:ext cx="711942" cy="711940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3F40D52-3FD3-ABC5-83E8-8556506DD24F}"/>
              </a:ext>
            </a:extLst>
          </p:cNvPr>
          <p:cNvSpPr/>
          <p:nvPr/>
        </p:nvSpPr>
        <p:spPr>
          <a:xfrm>
            <a:off x="5835650" y="5876152"/>
            <a:ext cx="6811542" cy="9398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Web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应用可以在浏览器端完成</a:t>
            </a:r>
            <a:r>
              <a:rPr lang="en-US" altLang="zh-CN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Excel</a:t>
            </a:r>
            <a:r>
              <a:rPr lang="zh-CN" altLang="en-US" sz="2400" b="1" dirty="0">
                <a:solidFill>
                  <a:srgbClr val="EFAD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解析</a:t>
            </a:r>
          </a:p>
        </p:txBody>
      </p:sp>
      <p:pic>
        <p:nvPicPr>
          <p:cNvPr id="21" name="图片 20" descr="手机屏幕的截图&#10;&#10;低可信度描述已自动生成">
            <a:extLst>
              <a:ext uri="{FF2B5EF4-FFF2-40B4-BE49-F238E27FC236}">
                <a16:creationId xmlns:a16="http://schemas.microsoft.com/office/drawing/2014/main" id="{746437FF-02A5-A362-14D2-D9442678A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534" y="1545245"/>
            <a:ext cx="2141321" cy="42228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ED5CFDEA-35FF-20B3-4885-3649F69D3169}"/>
              </a:ext>
            </a:extLst>
          </p:cNvPr>
          <p:cNvGrpSpPr/>
          <p:nvPr/>
        </p:nvGrpSpPr>
        <p:grpSpPr>
          <a:xfrm rot="703867">
            <a:off x="8391550" y="1205655"/>
            <a:ext cx="1408774" cy="679181"/>
            <a:chOff x="8433847" y="1278067"/>
            <a:chExt cx="1408774" cy="67918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864B639-7AB5-3286-0BE8-8D219A7E7477}"/>
                </a:ext>
              </a:extLst>
            </p:cNvPr>
            <p:cNvSpPr txBox="1"/>
            <p:nvPr/>
          </p:nvSpPr>
          <p:spPr>
            <a:xfrm rot="19690778">
              <a:off x="8658052" y="1556832"/>
              <a:ext cx="1184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http://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7" name="图片 26" descr="形状&#10;&#10;描述已自动生成">
              <a:extLst>
                <a:ext uri="{FF2B5EF4-FFF2-40B4-BE49-F238E27FC236}">
                  <a16:creationId xmlns:a16="http://schemas.microsoft.com/office/drawing/2014/main" id="{FB8B7971-7982-A0A4-12E4-4D4C9131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2552">
              <a:off x="8683906" y="1278067"/>
              <a:ext cx="397238" cy="305531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B23171C-CEAF-93B4-0F0A-9723440E5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847" y="1291519"/>
              <a:ext cx="1109099" cy="665729"/>
            </a:xfrm>
            <a:prstGeom prst="straightConnector1">
              <a:avLst/>
            </a:prstGeom>
            <a:ln w="571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19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24089 0.0518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4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48073 -0.2601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36" y="-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wsmejec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381</Words>
  <Application>Microsoft Office PowerPoint</Application>
  <PresentationFormat>宽屏</PresentationFormat>
  <Paragraphs>75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PingFang SC</vt:lpstr>
      <vt:lpstr>Microsoft YaHei</vt:lpstr>
      <vt:lpstr>Microsoft YaHei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Kaihua(Kevin)</dc:creator>
  <cp:lastModifiedBy>Kaihua Chen</cp:lastModifiedBy>
  <cp:revision>269</cp:revision>
  <dcterms:created xsi:type="dcterms:W3CDTF">2022-11-16T06:25:22Z</dcterms:created>
  <dcterms:modified xsi:type="dcterms:W3CDTF">2022-11-25T03:20:58Z</dcterms:modified>
</cp:coreProperties>
</file>